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sldIdLst>
    <p:sldId id="256" r:id="rId2"/>
    <p:sldId id="276" r:id="rId3"/>
    <p:sldId id="277" r:id="rId4"/>
    <p:sldId id="278" r:id="rId5"/>
    <p:sldId id="257" r:id="rId6"/>
    <p:sldId id="280" r:id="rId7"/>
    <p:sldId id="281" r:id="rId8"/>
    <p:sldId id="258" r:id="rId9"/>
    <p:sldId id="259" r:id="rId10"/>
    <p:sldId id="260" r:id="rId11"/>
    <p:sldId id="275" r:id="rId12"/>
    <p:sldId id="263" r:id="rId13"/>
    <p:sldId id="264" r:id="rId14"/>
    <p:sldId id="265" r:id="rId15"/>
    <p:sldId id="266" r:id="rId16"/>
    <p:sldId id="267" r:id="rId17"/>
    <p:sldId id="269" r:id="rId18"/>
    <p:sldId id="270" r:id="rId19"/>
    <p:sldId id="271" r:id="rId20"/>
    <p:sldId id="272" r:id="rId21"/>
    <p:sldId id="273" r:id="rId22"/>
    <p:sldId id="274" r:id="rId23"/>
    <p:sldId id="282" r:id="rId24"/>
    <p:sldId id="284" r:id="rId25"/>
    <p:sldId id="28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C12F"/>
    <a:srgbClr val="FF00FF"/>
    <a:srgbClr val="E34607"/>
    <a:srgbClr val="CC0000"/>
    <a:srgbClr val="1D123A"/>
    <a:srgbClr val="7132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51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BC50730-9BA6-4E89-8F24-A3479543FA68}"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684C209-950C-4056-9E99-C91195F7AF18}" type="slidenum">
              <a:rPr lang="en-US" smtClean="0"/>
              <a:t>‹#›</a:t>
            </a:fld>
            <a:endParaRPr lang="en-US"/>
          </a:p>
        </p:txBody>
      </p:sp>
    </p:spTree>
    <p:extLst>
      <p:ext uri="{BB962C8B-B14F-4D97-AF65-F5344CB8AC3E}">
        <p14:creationId xmlns:p14="http://schemas.microsoft.com/office/powerpoint/2010/main" val="557221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C50730-9BA6-4E89-8F24-A3479543FA68}"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684C209-950C-4056-9E99-C91195F7AF18}" type="slidenum">
              <a:rPr lang="en-US" smtClean="0"/>
              <a:t>‹#›</a:t>
            </a:fld>
            <a:endParaRPr lang="en-US"/>
          </a:p>
        </p:txBody>
      </p:sp>
    </p:spTree>
    <p:extLst>
      <p:ext uri="{BB962C8B-B14F-4D97-AF65-F5344CB8AC3E}">
        <p14:creationId xmlns:p14="http://schemas.microsoft.com/office/powerpoint/2010/main" val="1162377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C50730-9BA6-4E89-8F24-A3479543FA68}"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684C209-950C-4056-9E99-C91195F7AF18}"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6816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DBC50730-9BA6-4E89-8F24-A3479543FA68}" type="datetimeFigureOut">
              <a:rPr lang="en-US" smtClean="0"/>
              <a:t>6/26/2020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684C209-950C-4056-9E99-C91195F7AF18}" type="slidenum">
              <a:rPr lang="en-US" smtClean="0"/>
              <a:t>‹#›</a:t>
            </a:fld>
            <a:endParaRPr lang="en-US"/>
          </a:p>
        </p:txBody>
      </p:sp>
    </p:spTree>
    <p:extLst>
      <p:ext uri="{BB962C8B-B14F-4D97-AF65-F5344CB8AC3E}">
        <p14:creationId xmlns:p14="http://schemas.microsoft.com/office/powerpoint/2010/main" val="39754961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DBC50730-9BA6-4E89-8F24-A3479543FA68}" type="datetimeFigureOut">
              <a:rPr lang="en-US" smtClean="0"/>
              <a:t>6/26/2020</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684C209-950C-4056-9E99-C91195F7AF18}"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078068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DBC50730-9BA6-4E89-8F24-A3479543FA68}" type="datetimeFigureOut">
              <a:rPr lang="en-US" smtClean="0"/>
              <a:t>6/26/2020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684C209-950C-4056-9E99-C91195F7AF18}" type="slidenum">
              <a:rPr lang="en-US" smtClean="0"/>
              <a:t>‹#›</a:t>
            </a:fld>
            <a:endParaRPr lang="en-US"/>
          </a:p>
        </p:txBody>
      </p:sp>
    </p:spTree>
    <p:extLst>
      <p:ext uri="{BB962C8B-B14F-4D97-AF65-F5344CB8AC3E}">
        <p14:creationId xmlns:p14="http://schemas.microsoft.com/office/powerpoint/2010/main" val="33893493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C50730-9BA6-4E89-8F24-A3479543FA68}"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684C209-950C-4056-9E99-C91195F7AF18}" type="slidenum">
              <a:rPr lang="en-US" smtClean="0"/>
              <a:t>‹#›</a:t>
            </a:fld>
            <a:endParaRPr lang="en-US"/>
          </a:p>
        </p:txBody>
      </p:sp>
    </p:spTree>
    <p:extLst>
      <p:ext uri="{BB962C8B-B14F-4D97-AF65-F5344CB8AC3E}">
        <p14:creationId xmlns:p14="http://schemas.microsoft.com/office/powerpoint/2010/main" val="27637788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C50730-9BA6-4E89-8F24-A3479543FA68}"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684C209-950C-4056-9E99-C91195F7AF18}" type="slidenum">
              <a:rPr lang="en-US" smtClean="0"/>
              <a:t>‹#›</a:t>
            </a:fld>
            <a:endParaRPr lang="en-US"/>
          </a:p>
        </p:txBody>
      </p:sp>
    </p:spTree>
    <p:extLst>
      <p:ext uri="{BB962C8B-B14F-4D97-AF65-F5344CB8AC3E}">
        <p14:creationId xmlns:p14="http://schemas.microsoft.com/office/powerpoint/2010/main" val="2143050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C50730-9BA6-4E89-8F24-A3479543FA68}"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684C209-950C-4056-9E99-C91195F7AF18}" type="slidenum">
              <a:rPr lang="en-US" smtClean="0"/>
              <a:t>‹#›</a:t>
            </a:fld>
            <a:endParaRPr lang="en-US"/>
          </a:p>
        </p:txBody>
      </p:sp>
    </p:spTree>
    <p:extLst>
      <p:ext uri="{BB962C8B-B14F-4D97-AF65-F5344CB8AC3E}">
        <p14:creationId xmlns:p14="http://schemas.microsoft.com/office/powerpoint/2010/main" val="252730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C50730-9BA6-4E89-8F24-A3479543FA68}"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684C209-950C-4056-9E99-C91195F7AF18}" type="slidenum">
              <a:rPr lang="en-US" smtClean="0"/>
              <a:t>‹#›</a:t>
            </a:fld>
            <a:endParaRPr lang="en-US"/>
          </a:p>
        </p:txBody>
      </p:sp>
    </p:spTree>
    <p:extLst>
      <p:ext uri="{BB962C8B-B14F-4D97-AF65-F5344CB8AC3E}">
        <p14:creationId xmlns:p14="http://schemas.microsoft.com/office/powerpoint/2010/main" val="567324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C50730-9BA6-4E89-8F24-A3479543FA68}" type="datetimeFigureOut">
              <a:rPr lang="en-US" smtClean="0"/>
              <a:t>6/26/2020</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684C209-950C-4056-9E99-C91195F7AF18}" type="slidenum">
              <a:rPr lang="en-US" smtClean="0"/>
              <a:t>‹#›</a:t>
            </a:fld>
            <a:endParaRPr lang="en-US"/>
          </a:p>
        </p:txBody>
      </p:sp>
    </p:spTree>
    <p:extLst>
      <p:ext uri="{BB962C8B-B14F-4D97-AF65-F5344CB8AC3E}">
        <p14:creationId xmlns:p14="http://schemas.microsoft.com/office/powerpoint/2010/main" val="19114461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C50730-9BA6-4E89-8F24-A3479543FA68}" type="datetimeFigureOut">
              <a:rPr lang="en-US" smtClean="0"/>
              <a:t>6/26/2020</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684C209-950C-4056-9E99-C91195F7AF18}" type="slidenum">
              <a:rPr lang="en-US" smtClean="0"/>
              <a:t>‹#›</a:t>
            </a:fld>
            <a:endParaRPr lang="en-US"/>
          </a:p>
        </p:txBody>
      </p:sp>
    </p:spTree>
    <p:extLst>
      <p:ext uri="{BB962C8B-B14F-4D97-AF65-F5344CB8AC3E}">
        <p14:creationId xmlns:p14="http://schemas.microsoft.com/office/powerpoint/2010/main" val="175247121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BC50730-9BA6-4E89-8F24-A3479543FA68}" type="datetimeFigureOut">
              <a:rPr lang="en-US" smtClean="0"/>
              <a:t>6/26/2020</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684C209-950C-4056-9E99-C91195F7AF18}" type="slidenum">
              <a:rPr lang="en-US" smtClean="0"/>
              <a:t>‹#›</a:t>
            </a:fld>
            <a:endParaRPr lang="en-US"/>
          </a:p>
        </p:txBody>
      </p:sp>
    </p:spTree>
    <p:extLst>
      <p:ext uri="{BB962C8B-B14F-4D97-AF65-F5344CB8AC3E}">
        <p14:creationId xmlns:p14="http://schemas.microsoft.com/office/powerpoint/2010/main" val="1182955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C50730-9BA6-4E89-8F24-A3479543FA68}" type="datetimeFigureOut">
              <a:rPr lang="en-US" smtClean="0"/>
              <a:t>6/26/2020</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684C209-950C-4056-9E99-C91195F7AF18}" type="slidenum">
              <a:rPr lang="en-US" smtClean="0"/>
              <a:t>‹#›</a:t>
            </a:fld>
            <a:endParaRPr lang="en-US"/>
          </a:p>
        </p:txBody>
      </p:sp>
    </p:spTree>
    <p:extLst>
      <p:ext uri="{BB962C8B-B14F-4D97-AF65-F5344CB8AC3E}">
        <p14:creationId xmlns:p14="http://schemas.microsoft.com/office/powerpoint/2010/main" val="1313779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C50730-9BA6-4E89-8F24-A3479543FA68}" type="datetimeFigureOut">
              <a:rPr lang="en-US" smtClean="0"/>
              <a:t>6/26/2020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684C209-950C-4056-9E99-C91195F7AF18}" type="slidenum">
              <a:rPr lang="en-US" smtClean="0"/>
              <a:t>‹#›</a:t>
            </a:fld>
            <a:endParaRPr lang="en-US"/>
          </a:p>
        </p:txBody>
      </p:sp>
    </p:spTree>
    <p:extLst>
      <p:ext uri="{BB962C8B-B14F-4D97-AF65-F5344CB8AC3E}">
        <p14:creationId xmlns:p14="http://schemas.microsoft.com/office/powerpoint/2010/main" val="55426183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C50730-9BA6-4E89-8F24-A3479543FA68}" type="datetimeFigureOut">
              <a:rPr lang="en-US" smtClean="0"/>
              <a:t>6/26/2020</a:t>
            </a:fld>
            <a:endParaRPr lang="en-US"/>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684C209-950C-4056-9E99-C91195F7AF18}" type="slidenum">
              <a:rPr lang="en-US" smtClean="0"/>
              <a:t>‹#›</a:t>
            </a:fld>
            <a:endParaRPr lang="en-US"/>
          </a:p>
        </p:txBody>
      </p:sp>
    </p:spTree>
    <p:extLst>
      <p:ext uri="{BB962C8B-B14F-4D97-AF65-F5344CB8AC3E}">
        <p14:creationId xmlns:p14="http://schemas.microsoft.com/office/powerpoint/2010/main" val="157348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BC50730-9BA6-4E89-8F24-A3479543FA68}" type="datetimeFigureOut">
              <a:rPr lang="en-US" smtClean="0"/>
              <a:t>6/26/2020</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684C209-950C-4056-9E99-C91195F7AF18}" type="slidenum">
              <a:rPr lang="en-US" smtClean="0"/>
              <a:t>‹#›</a:t>
            </a:fld>
            <a:endParaRPr lang="en-US"/>
          </a:p>
        </p:txBody>
      </p:sp>
    </p:spTree>
    <p:extLst>
      <p:ext uri="{BB962C8B-B14F-4D97-AF65-F5344CB8AC3E}">
        <p14:creationId xmlns:p14="http://schemas.microsoft.com/office/powerpoint/2010/main" val="3745499417"/>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 id="2147483765" r:id="rId13"/>
    <p:sldLayoutId id="2147483766" r:id="rId14"/>
    <p:sldLayoutId id="2147483767" r:id="rId15"/>
    <p:sldLayoutId id="214748376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1" y="647700"/>
            <a:ext cx="9879012" cy="3672481"/>
          </a:xfrm>
        </p:spPr>
        <p:txBody>
          <a:bodyPr>
            <a:normAutofit fontScale="90000"/>
          </a:bodyPr>
          <a:lstStyle/>
          <a:p>
            <a:r>
              <a:rPr lang="en-US" b="1" dirty="0">
                <a:solidFill>
                  <a:srgbClr val="00B0F0"/>
                </a:solidFill>
                <a:latin typeface="Times New Roman" panose="02020603050405020304" pitchFamily="18" charset="0"/>
                <a:cs typeface="Times New Roman" panose="02020603050405020304" pitchFamily="18" charset="0"/>
              </a:rPr>
              <a:t>ROLE OF TEACHERS IN PROMOTING POSITIVE ATTITUDES AMONG STUDENTS</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589213" y="3975101"/>
            <a:ext cx="8915399" cy="1928562"/>
          </a:xfrm>
        </p:spPr>
        <p:txBody>
          <a:bodyPr>
            <a:normAutofit fontScale="85000" lnSpcReduction="20000"/>
          </a:bodyPr>
          <a:lstStyle/>
          <a:p>
            <a:pPr algn="ctr"/>
            <a:endParaRPr lang="en-US" dirty="0" smtClean="0">
              <a:solidFill>
                <a:srgbClr val="FF0000"/>
              </a:solidFill>
              <a:latin typeface="Times New Roman" panose="02020603050405020304" pitchFamily="18" charset="0"/>
              <a:cs typeface="Times New Roman" panose="02020603050405020304" pitchFamily="18" charset="0"/>
            </a:endParaRPr>
          </a:p>
          <a:p>
            <a:pPr algn="ctr"/>
            <a:r>
              <a:rPr lang="en-US" dirty="0">
                <a:solidFill>
                  <a:srgbClr val="FF0000"/>
                </a:solidFill>
                <a:latin typeface="Times New Roman" panose="02020603050405020304" pitchFamily="18" charset="0"/>
                <a:cs typeface="Times New Roman" panose="02020603050405020304" pitchFamily="18" charset="0"/>
              </a:rPr>
              <a:t> </a:t>
            </a:r>
            <a:r>
              <a:rPr lang="en-US" dirty="0" smtClean="0">
                <a:solidFill>
                  <a:srgbClr val="FF0000"/>
                </a:solidFill>
                <a:latin typeface="Times New Roman" panose="02020603050405020304" pitchFamily="18" charset="0"/>
                <a:cs typeface="Times New Roman" panose="02020603050405020304" pitchFamily="18" charset="0"/>
              </a:rPr>
              <a:t>                                                                                               </a:t>
            </a:r>
            <a:r>
              <a:rPr lang="en-US" sz="2100" b="1" dirty="0" smtClean="0">
                <a:solidFill>
                  <a:srgbClr val="CC0000"/>
                </a:solidFill>
                <a:latin typeface="Times New Roman" panose="02020603050405020304" pitchFamily="18" charset="0"/>
                <a:cs typeface="Times New Roman" panose="02020603050405020304" pitchFamily="18" charset="0"/>
              </a:rPr>
              <a:t>Dr. T. Sivasakthi </a:t>
            </a:r>
            <a:r>
              <a:rPr lang="en-US" sz="2100" b="1" dirty="0" err="1" smtClean="0">
                <a:solidFill>
                  <a:srgbClr val="CC0000"/>
                </a:solidFill>
                <a:latin typeface="Times New Roman" panose="02020603050405020304" pitchFamily="18" charset="0"/>
                <a:cs typeface="Times New Roman" panose="02020603050405020304" pitchFamily="18" charset="0"/>
              </a:rPr>
              <a:t>Rajammal</a:t>
            </a:r>
            <a:r>
              <a:rPr lang="en-US" sz="2100" b="1" dirty="0" smtClean="0">
                <a:solidFill>
                  <a:srgbClr val="CC0000"/>
                </a:solidFill>
                <a:latin typeface="Times New Roman" panose="02020603050405020304" pitchFamily="18" charset="0"/>
                <a:cs typeface="Times New Roman" panose="02020603050405020304" pitchFamily="18" charset="0"/>
              </a:rPr>
              <a:t>,</a:t>
            </a:r>
          </a:p>
          <a:p>
            <a:pPr algn="ctr"/>
            <a:r>
              <a:rPr lang="en-US" dirty="0" smtClean="0">
                <a:solidFill>
                  <a:srgbClr val="C00000"/>
                </a:solidFill>
                <a:latin typeface="Times New Roman" panose="02020603050405020304" pitchFamily="18" charset="0"/>
                <a:cs typeface="Times New Roman" panose="02020603050405020304" pitchFamily="18" charset="0"/>
              </a:rPr>
              <a:t>                                                                                          </a:t>
            </a:r>
            <a:r>
              <a:rPr lang="en-US" sz="1600" b="1" dirty="0" smtClean="0">
                <a:solidFill>
                  <a:srgbClr val="FF00FF"/>
                </a:solidFill>
                <a:latin typeface="Times New Roman" panose="02020603050405020304" pitchFamily="18" charset="0"/>
                <a:cs typeface="Times New Roman" panose="02020603050405020304" pitchFamily="18" charset="0"/>
              </a:rPr>
              <a:t>Assistant Professor,</a:t>
            </a:r>
          </a:p>
          <a:p>
            <a:pPr algn="ctr"/>
            <a:r>
              <a:rPr lang="en-US" sz="1600" b="1" dirty="0" smtClean="0">
                <a:solidFill>
                  <a:srgbClr val="FF00FF"/>
                </a:solidFill>
                <a:latin typeface="Times New Roman" panose="02020603050405020304" pitchFamily="18" charset="0"/>
                <a:cs typeface="Times New Roman" panose="02020603050405020304" pitchFamily="18" charset="0"/>
              </a:rPr>
              <a:t>                                                                                                        Department Of Educational Psychology,</a:t>
            </a:r>
          </a:p>
          <a:p>
            <a:pPr algn="ctr"/>
            <a:r>
              <a:rPr lang="en-US" sz="1600" b="1" dirty="0" smtClean="0">
                <a:solidFill>
                  <a:srgbClr val="FF00FF"/>
                </a:solidFill>
                <a:latin typeface="Times New Roman" panose="02020603050405020304" pitchFamily="18" charset="0"/>
                <a:cs typeface="Times New Roman" panose="02020603050405020304" pitchFamily="18" charset="0"/>
              </a:rPr>
              <a:t>                                                                                                        Tamil Nadu Teachers Education University, </a:t>
            </a:r>
          </a:p>
          <a:p>
            <a:pPr algn="ctr"/>
            <a:r>
              <a:rPr lang="en-US" sz="1600" b="1" dirty="0" smtClean="0">
                <a:solidFill>
                  <a:srgbClr val="FF00FF"/>
                </a:solidFill>
                <a:latin typeface="Times New Roman" panose="02020603050405020304" pitchFamily="18" charset="0"/>
                <a:cs typeface="Times New Roman" panose="02020603050405020304" pitchFamily="18" charset="0"/>
              </a:rPr>
              <a:t>                                                                                               Chennai – 97.</a:t>
            </a:r>
            <a:endParaRPr lang="en-US" sz="1600" b="1" dirty="0">
              <a:solidFill>
                <a:srgbClr val="FF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26129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 More </a:t>
            </a:r>
            <a:r>
              <a:rPr lang="en-US" b="1" dirty="0">
                <a:latin typeface="Times New Roman" panose="02020603050405020304" pitchFamily="18" charset="0"/>
                <a:cs typeface="Times New Roman" panose="02020603050405020304" pitchFamily="18" charset="0"/>
              </a:rPr>
              <a:t>Benefits of a Positive Attitude: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fontAlgn="base"/>
            <a:r>
              <a:rPr lang="en-US" dirty="0">
                <a:latin typeface="Times New Roman" panose="02020603050405020304" pitchFamily="18" charset="0"/>
                <a:cs typeface="Times New Roman" panose="02020603050405020304" pitchFamily="18" charset="0"/>
              </a:rPr>
              <a:t>This might seem like a repetition of the above, but it helps to make this message clearer.</a:t>
            </a:r>
          </a:p>
          <a:p>
            <a:pPr lvl="0" fontAlgn="base"/>
            <a:r>
              <a:rPr lang="en-US" dirty="0">
                <a:latin typeface="Times New Roman" panose="02020603050405020304" pitchFamily="18" charset="0"/>
                <a:cs typeface="Times New Roman" panose="02020603050405020304" pitchFamily="18" charset="0"/>
              </a:rPr>
              <a:t>It helps you achieve goals and attain success.</a:t>
            </a:r>
          </a:p>
          <a:p>
            <a:pPr lvl="0" fontAlgn="base"/>
            <a:r>
              <a:rPr lang="en-US" dirty="0">
                <a:latin typeface="Times New Roman" panose="02020603050405020304" pitchFamily="18" charset="0"/>
                <a:cs typeface="Times New Roman" panose="02020603050405020304" pitchFamily="18" charset="0"/>
              </a:rPr>
              <a:t>It brings more happiness into your life.</a:t>
            </a:r>
          </a:p>
          <a:p>
            <a:pPr lvl="0" fontAlgn="base"/>
            <a:r>
              <a:rPr lang="en-US" dirty="0">
                <a:latin typeface="Times New Roman" panose="02020603050405020304" pitchFamily="18" charset="0"/>
                <a:cs typeface="Times New Roman" panose="02020603050405020304" pitchFamily="18" charset="0"/>
              </a:rPr>
              <a:t>It produces more energy.</a:t>
            </a:r>
          </a:p>
          <a:p>
            <a:pPr lvl="0" fontAlgn="base"/>
            <a:r>
              <a:rPr lang="en-US" dirty="0">
                <a:latin typeface="Times New Roman" panose="02020603050405020304" pitchFamily="18" charset="0"/>
                <a:cs typeface="Times New Roman" panose="02020603050405020304" pitchFamily="18" charset="0"/>
              </a:rPr>
              <a:t>Positive attitude increases your faith in your abilities, and brings hope for a brighter future.</a:t>
            </a:r>
          </a:p>
          <a:p>
            <a:pPr lvl="0" fontAlgn="base"/>
            <a:r>
              <a:rPr lang="en-US" dirty="0">
                <a:latin typeface="Times New Roman" panose="02020603050405020304" pitchFamily="18" charset="0"/>
                <a:cs typeface="Times New Roman" panose="02020603050405020304" pitchFamily="18" charset="0"/>
              </a:rPr>
              <a:t>You become able to inspire and motivate yourself and others.</a:t>
            </a:r>
          </a:p>
          <a:p>
            <a:pPr lvl="0" fontAlgn="base"/>
            <a:r>
              <a:rPr lang="en-US" dirty="0">
                <a:latin typeface="Times New Roman" panose="02020603050405020304" pitchFamily="18" charset="0"/>
                <a:cs typeface="Times New Roman" panose="02020603050405020304" pitchFamily="18" charset="0"/>
              </a:rPr>
              <a:t>You encounter fewer obstacles and difficulties in your daily life.</a:t>
            </a:r>
          </a:p>
          <a:p>
            <a:pPr lvl="0" fontAlgn="base"/>
            <a:r>
              <a:rPr lang="en-US" dirty="0">
                <a:latin typeface="Times New Roman" panose="02020603050405020304" pitchFamily="18" charset="0"/>
                <a:cs typeface="Times New Roman" panose="02020603050405020304" pitchFamily="18" charset="0"/>
              </a:rPr>
              <a:t>You get more respect and love from people.</a:t>
            </a:r>
          </a:p>
          <a:p>
            <a:pPr lvl="0" fontAlgn="base"/>
            <a:r>
              <a:rPr lang="en-US" dirty="0">
                <a:latin typeface="Times New Roman" panose="02020603050405020304" pitchFamily="18" charset="0"/>
                <a:cs typeface="Times New Roman" panose="02020603050405020304" pitchFamily="18" charset="0"/>
              </a:rPr>
              <a:t>Life smiles at you.</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78587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24101" y="596900"/>
            <a:ext cx="9180512" cy="4180481"/>
          </a:xfrm>
        </p:spPr>
        <p:txBody>
          <a:bodyPr>
            <a:normAutofit fontScale="90000"/>
          </a:bodyPr>
          <a:lstStyle/>
          <a:p>
            <a:pPr fontAlgn="base"/>
            <a:r>
              <a:rPr lang="en-US" b="1" dirty="0">
                <a:solidFill>
                  <a:srgbClr val="CC0000"/>
                </a:solidFill>
                <a:latin typeface="Times New Roman" panose="02020603050405020304" pitchFamily="18" charset="0"/>
                <a:cs typeface="Times New Roman" panose="02020603050405020304" pitchFamily="18" charset="0"/>
              </a:rPr>
              <a:t>Negative attitude says: </a:t>
            </a:r>
            <a:r>
              <a:rPr lang="en-US" b="1" dirty="0">
                <a:solidFill>
                  <a:srgbClr val="FF00FF"/>
                </a:solidFill>
                <a:latin typeface="Times New Roman" panose="02020603050405020304" pitchFamily="18" charset="0"/>
                <a:cs typeface="Times New Roman" panose="02020603050405020304" pitchFamily="18" charset="0"/>
              </a:rPr>
              <a:t>you cannot achieve success.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b="1" dirty="0">
                <a:solidFill>
                  <a:srgbClr val="CC0000"/>
                </a:solidFill>
                <a:latin typeface="Times New Roman" panose="02020603050405020304" pitchFamily="18" charset="0"/>
                <a:cs typeface="Times New Roman" panose="02020603050405020304" pitchFamily="18" charset="0"/>
              </a:rPr>
              <a:t>Positive attitude says: </a:t>
            </a:r>
            <a:r>
              <a:rPr lang="en-US" b="1" dirty="0">
                <a:solidFill>
                  <a:srgbClr val="FF00FF"/>
                </a:solidFill>
                <a:latin typeface="Times New Roman" panose="02020603050405020304" pitchFamily="18" charset="0"/>
                <a:cs typeface="Times New Roman" panose="02020603050405020304" pitchFamily="18" charset="0"/>
              </a:rPr>
              <a:t>You can achieve success.</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250672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I</a:t>
            </a:r>
            <a:r>
              <a:rPr lang="en-US" b="1" dirty="0">
                <a:latin typeface="Times New Roman" panose="02020603050405020304" pitchFamily="18" charset="0"/>
                <a:cs typeface="Times New Roman" panose="02020603050405020304" pitchFamily="18" charset="0"/>
              </a:rPr>
              <a:t>. </a:t>
            </a:r>
            <a:r>
              <a:rPr lang="en-US" sz="4000" b="1" dirty="0">
                <a:latin typeface="Times New Roman" panose="02020603050405020304" pitchFamily="18" charset="0"/>
                <a:cs typeface="Times New Roman" panose="02020603050405020304" pitchFamily="18" charset="0"/>
              </a:rPr>
              <a:t>How to Help Students Develop a </a:t>
            </a:r>
            <a:r>
              <a:rPr lang="en-US" sz="4000" b="1" dirty="0" smtClean="0">
                <a:latin typeface="Times New Roman" panose="02020603050405020304" pitchFamily="18" charset="0"/>
                <a:cs typeface="Times New Roman" panose="02020603050405020304" pitchFamily="18" charset="0"/>
              </a:rPr>
              <a:t/>
            </a:r>
            <a:br>
              <a:rPr lang="en-US" sz="4000" b="1" dirty="0" smtClean="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 </a:t>
            </a:r>
            <a:r>
              <a:rPr lang="en-US" sz="4000" b="1" dirty="0" smtClean="0">
                <a:latin typeface="Times New Roman" panose="02020603050405020304" pitchFamily="18" charset="0"/>
                <a:cs typeface="Times New Roman" panose="02020603050405020304" pitchFamily="18" charset="0"/>
              </a:rPr>
              <a:t>    Positive Attitude</a:t>
            </a: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lvl="0"/>
            <a:r>
              <a:rPr lang="en-US" sz="2800" b="1" dirty="0">
                <a:latin typeface="Times New Roman" panose="02020603050405020304" pitchFamily="18" charset="0"/>
                <a:cs typeface="Times New Roman" panose="02020603050405020304" pitchFamily="18" charset="0"/>
              </a:rPr>
              <a:t>Being Positive is a choice</a:t>
            </a:r>
            <a:endParaRPr lang="en-US" sz="2800" dirty="0">
              <a:latin typeface="Times New Roman" panose="02020603050405020304" pitchFamily="18" charset="0"/>
              <a:cs typeface="Times New Roman" panose="02020603050405020304" pitchFamily="18" charset="0"/>
            </a:endParaRPr>
          </a:p>
          <a:p>
            <a:pPr lvl="0"/>
            <a:r>
              <a:rPr lang="en-US" sz="2800" b="1" dirty="0">
                <a:latin typeface="Times New Roman" panose="02020603050405020304" pitchFamily="18" charset="0"/>
                <a:cs typeface="Times New Roman" panose="02020603050405020304" pitchFamily="18" charset="0"/>
              </a:rPr>
              <a:t>Be an example of positive attitude</a:t>
            </a:r>
            <a:endParaRPr lang="en-US" sz="2800" dirty="0">
              <a:latin typeface="Times New Roman" panose="02020603050405020304" pitchFamily="18" charset="0"/>
              <a:cs typeface="Times New Roman" panose="02020603050405020304" pitchFamily="18" charset="0"/>
            </a:endParaRPr>
          </a:p>
          <a:p>
            <a:pPr lvl="0"/>
            <a:r>
              <a:rPr lang="en-US" sz="2800" b="1" dirty="0">
                <a:latin typeface="Times New Roman" panose="02020603050405020304" pitchFamily="18" charset="0"/>
                <a:cs typeface="Times New Roman" panose="02020603050405020304" pitchFamily="18" charset="0"/>
              </a:rPr>
              <a:t>Create a positive environment in the school</a:t>
            </a:r>
            <a:endParaRPr lang="en-US" sz="2800" dirty="0">
              <a:latin typeface="Times New Roman" panose="02020603050405020304" pitchFamily="18" charset="0"/>
              <a:cs typeface="Times New Roman" panose="02020603050405020304" pitchFamily="18" charset="0"/>
            </a:endParaRPr>
          </a:p>
          <a:p>
            <a:pPr lvl="0"/>
            <a:r>
              <a:rPr lang="en-US" sz="2800" b="1" dirty="0">
                <a:latin typeface="Times New Roman" panose="02020603050405020304" pitchFamily="18" charset="0"/>
                <a:cs typeface="Times New Roman" panose="02020603050405020304" pitchFamily="18" charset="0"/>
              </a:rPr>
              <a:t>Help them visualize positive outcomes</a:t>
            </a:r>
            <a:endParaRPr lang="en-US" sz="2800" dirty="0">
              <a:latin typeface="Times New Roman" panose="02020603050405020304" pitchFamily="18" charset="0"/>
              <a:cs typeface="Times New Roman" panose="02020603050405020304" pitchFamily="18" charset="0"/>
            </a:endParaRPr>
          </a:p>
          <a:p>
            <a:pPr lvl="0"/>
            <a:r>
              <a:rPr lang="en-US" sz="2800" b="1" dirty="0">
                <a:latin typeface="Times New Roman" panose="02020603050405020304" pitchFamily="18" charset="0"/>
                <a:cs typeface="Times New Roman" panose="02020603050405020304" pitchFamily="18" charset="0"/>
              </a:rPr>
              <a:t>Change the thinking patterns of students</a:t>
            </a:r>
            <a:endParaRPr lang="en-US" sz="2800" dirty="0">
              <a:latin typeface="Times New Roman" panose="02020603050405020304" pitchFamily="18" charset="0"/>
              <a:cs typeface="Times New Roman" panose="02020603050405020304" pitchFamily="18" charset="0"/>
            </a:endParaRPr>
          </a:p>
          <a:p>
            <a:pPr lvl="0"/>
            <a:r>
              <a:rPr lang="en-US" sz="2800" b="1" dirty="0">
                <a:latin typeface="Times New Roman" panose="02020603050405020304" pitchFamily="18" charset="0"/>
                <a:cs typeface="Times New Roman" panose="02020603050405020304" pitchFamily="18" charset="0"/>
              </a:rPr>
              <a:t>Reward them for positivity</a:t>
            </a: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75894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anose="02020603050405020304" pitchFamily="18" charset="0"/>
                <a:cs typeface="Times New Roman" panose="02020603050405020304" pitchFamily="18" charset="0"/>
              </a:rPr>
              <a:t>II</a:t>
            </a:r>
            <a:r>
              <a:rPr lang="en-US" b="1" dirty="0">
                <a:latin typeface="Times New Roman" panose="02020603050405020304" pitchFamily="18" charset="0"/>
                <a:cs typeface="Times New Roman" panose="02020603050405020304" pitchFamily="18" charset="0"/>
              </a:rPr>
              <a:t>. </a:t>
            </a:r>
            <a:r>
              <a:rPr lang="en-US" sz="4000" b="1" dirty="0">
                <a:latin typeface="Times New Roman" panose="02020603050405020304" pitchFamily="18" charset="0"/>
                <a:cs typeface="Times New Roman" panose="02020603050405020304" pitchFamily="18" charset="0"/>
              </a:rPr>
              <a:t>How Students Can Stay </a:t>
            </a:r>
            <a:r>
              <a:rPr lang="en-US" sz="4000" b="1" dirty="0" smtClean="0">
                <a:latin typeface="Times New Roman" panose="02020603050405020304" pitchFamily="18" charset="0"/>
                <a:cs typeface="Times New Roman" panose="02020603050405020304" pitchFamily="18" charset="0"/>
              </a:rPr>
              <a:t/>
            </a:r>
            <a:br>
              <a:rPr lang="en-US" sz="4000" b="1" dirty="0" smtClean="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 </a:t>
            </a:r>
            <a:r>
              <a:rPr lang="en-US" sz="4000" b="1" dirty="0" smtClean="0">
                <a:latin typeface="Times New Roman" panose="02020603050405020304" pitchFamily="18" charset="0"/>
                <a:cs typeface="Times New Roman" panose="02020603050405020304" pitchFamily="18" charset="0"/>
              </a:rPr>
              <a:t>    Positive </a:t>
            </a:r>
            <a:r>
              <a:rPr lang="en-US" sz="4000" b="1" dirty="0">
                <a:latin typeface="Times New Roman" panose="02020603050405020304" pitchFamily="18" charset="0"/>
                <a:cs typeface="Times New Roman" panose="02020603050405020304" pitchFamily="18" charset="0"/>
              </a:rPr>
              <a:t>Towards School</a:t>
            </a:r>
            <a:br>
              <a:rPr lang="en-US" sz="4000" b="1"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400" b="1" dirty="0" smtClean="0">
                <a:latin typeface="Times New Roman" panose="02020603050405020304" pitchFamily="18" charset="0"/>
                <a:cs typeface="Times New Roman" panose="02020603050405020304" pitchFamily="18" charset="0"/>
              </a:rPr>
              <a:t>Think </a:t>
            </a:r>
            <a:r>
              <a:rPr lang="en-US" sz="2400" b="1" dirty="0">
                <a:latin typeface="Times New Roman" panose="02020603050405020304" pitchFamily="18" charset="0"/>
                <a:cs typeface="Times New Roman" panose="02020603050405020304" pitchFamily="18" charset="0"/>
              </a:rPr>
              <a:t>positively</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Be </a:t>
            </a:r>
            <a:r>
              <a:rPr lang="en-US" sz="2400" b="1" dirty="0">
                <a:latin typeface="Times New Roman" panose="02020603050405020304" pitchFamily="18" charset="0"/>
                <a:cs typeface="Times New Roman" panose="02020603050405020304" pitchFamily="18" charset="0"/>
              </a:rPr>
              <a:t>proud of yourself</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Share </a:t>
            </a:r>
            <a:r>
              <a:rPr lang="en-US" sz="2400" b="1" dirty="0">
                <a:latin typeface="Times New Roman" panose="02020603050405020304" pitchFamily="18" charset="0"/>
                <a:cs typeface="Times New Roman" panose="02020603050405020304" pitchFamily="18" charset="0"/>
              </a:rPr>
              <a:t>your positivity with friends</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Take </a:t>
            </a:r>
            <a:r>
              <a:rPr lang="en-US" sz="2400" b="1" dirty="0">
                <a:latin typeface="Times New Roman" panose="02020603050405020304" pitchFamily="18" charset="0"/>
                <a:cs typeface="Times New Roman" panose="02020603050405020304" pitchFamily="18" charset="0"/>
              </a:rPr>
              <a:t>a pause before reacting</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Use </a:t>
            </a:r>
            <a:r>
              <a:rPr lang="en-US" sz="2400" b="1" dirty="0">
                <a:latin typeface="Times New Roman" panose="02020603050405020304" pitchFamily="18" charset="0"/>
                <a:cs typeface="Times New Roman" panose="02020603050405020304" pitchFamily="18" charset="0"/>
              </a:rPr>
              <a:t>the Golden Rule</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Practice </a:t>
            </a:r>
            <a:r>
              <a:rPr lang="en-US" sz="2400" b="1" dirty="0">
                <a:latin typeface="Times New Roman" panose="02020603050405020304" pitchFamily="18" charset="0"/>
                <a:cs typeface="Times New Roman" panose="02020603050405020304" pitchFamily="18" charset="0"/>
              </a:rPr>
              <a:t>gratitude</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Interact </a:t>
            </a:r>
            <a:r>
              <a:rPr lang="en-US" sz="2400" b="1" dirty="0">
                <a:latin typeface="Times New Roman" panose="02020603050405020304" pitchFamily="18" charset="0"/>
                <a:cs typeface="Times New Roman" panose="02020603050405020304" pitchFamily="18" charset="0"/>
              </a:rPr>
              <a:t>with the world around you</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22080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7799" y="624110"/>
            <a:ext cx="8786813" cy="1230090"/>
          </a:xfrm>
        </p:spPr>
        <p:txBody>
          <a:bodyPr>
            <a:normAutofit fontScale="90000"/>
          </a:bodyPr>
          <a:lstStyle/>
          <a:p>
            <a:pPr fontAlgn="base"/>
            <a:r>
              <a:rPr lang="en-US" b="1" dirty="0" smtClean="0">
                <a:latin typeface="Times New Roman" panose="02020603050405020304" pitchFamily="18" charset="0"/>
                <a:cs typeface="Times New Roman" panose="02020603050405020304" pitchFamily="18" charset="0"/>
              </a:rPr>
              <a:t>III. Importance of a Positive Attitude for</a:t>
            </a:r>
            <a:br>
              <a:rPr lang="en-US" b="1" dirty="0" smtClean="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Students</a:t>
            </a:r>
            <a:r>
              <a:rPr lang="en-US" sz="3100" dirty="0" smtClean="0">
                <a:solidFill>
                  <a:schemeClr val="tx1"/>
                </a:solidFill>
                <a:latin typeface="Times New Roman" panose="02020603050405020304" pitchFamily="18" charset="0"/>
                <a:cs typeface="Times New Roman" panose="02020603050405020304" pitchFamily="18" charset="0"/>
              </a:rPr>
              <a:t/>
            </a:r>
            <a:br>
              <a:rPr lang="en-US" sz="3100" dirty="0" smtClean="0">
                <a:solidFill>
                  <a:schemeClr val="tx1"/>
                </a:solidFill>
                <a:latin typeface="Times New Roman" panose="02020603050405020304" pitchFamily="18" charset="0"/>
                <a:cs typeface="Times New Roman" panose="02020603050405020304" pitchFamily="18" charset="0"/>
              </a:rPr>
            </a:br>
            <a:endParaRPr lang="en-US" sz="3100"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lvl="0" fontAlgn="base"/>
            <a:r>
              <a:rPr lang="en-US" sz="2400" b="1" dirty="0">
                <a:latin typeface="Times New Roman" panose="02020603050405020304" pitchFamily="18" charset="0"/>
                <a:cs typeface="Times New Roman" panose="02020603050405020304" pitchFamily="18" charset="0"/>
              </a:rPr>
              <a:t>The Power of Positivity</a:t>
            </a:r>
          </a:p>
          <a:p>
            <a:pPr lvl="0" fontAlgn="base"/>
            <a:r>
              <a:rPr lang="en-US" sz="2400" b="1" dirty="0">
                <a:latin typeface="Times New Roman" panose="02020603050405020304" pitchFamily="18" charset="0"/>
                <a:cs typeface="Times New Roman" panose="02020603050405020304" pitchFamily="18" charset="0"/>
              </a:rPr>
              <a:t>How does positivity affect students and teachers?</a:t>
            </a:r>
          </a:p>
          <a:p>
            <a:pPr lvl="0" fontAlgn="base"/>
            <a:r>
              <a:rPr lang="en-US" sz="2400" b="1" dirty="0">
                <a:latin typeface="Times New Roman" panose="02020603050405020304" pitchFamily="18" charset="0"/>
                <a:cs typeface="Times New Roman" panose="02020603050405020304" pitchFamily="18" charset="0"/>
              </a:rPr>
              <a:t>Easier to Ask for Help</a:t>
            </a:r>
          </a:p>
          <a:p>
            <a:pPr lvl="0" fontAlgn="base"/>
            <a:r>
              <a:rPr lang="en-US" sz="2400" b="1" dirty="0">
                <a:latin typeface="Times New Roman" panose="02020603050405020304" pitchFamily="18" charset="0"/>
                <a:cs typeface="Times New Roman" panose="02020603050405020304" pitchFamily="18" charset="0"/>
              </a:rPr>
              <a:t>Positivity can even improve your health.</a:t>
            </a:r>
          </a:p>
          <a:p>
            <a:pPr lvl="0" fontAlgn="base"/>
            <a:r>
              <a:rPr lang="en-US" sz="2400" b="1" dirty="0">
                <a:latin typeface="Times New Roman" panose="02020603050405020304" pitchFamily="18" charset="0"/>
                <a:cs typeface="Times New Roman" panose="02020603050405020304" pitchFamily="18" charset="0"/>
              </a:rPr>
              <a:t>Positivity increases your satisfaction in life and school.</a:t>
            </a:r>
          </a:p>
          <a:p>
            <a:pPr lvl="0" fontAlgn="base"/>
            <a:r>
              <a:rPr lang="en-US" sz="2400" b="1" dirty="0">
                <a:latin typeface="Times New Roman" panose="02020603050405020304" pitchFamily="18" charset="0"/>
                <a:cs typeface="Times New Roman" panose="02020603050405020304" pitchFamily="18" charset="0"/>
              </a:rPr>
              <a:t>Positivity helps you grow.</a:t>
            </a:r>
          </a:p>
          <a:p>
            <a:pPr lvl="0" fontAlgn="base"/>
            <a:r>
              <a:rPr lang="en-US" sz="2400" b="1" dirty="0">
                <a:latin typeface="Times New Roman" panose="02020603050405020304" pitchFamily="18" charset="0"/>
                <a:cs typeface="Times New Roman" panose="02020603050405020304" pitchFamily="18" charset="0"/>
              </a:rPr>
              <a:t>Learn from your mistakes.</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36238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3" y="624110"/>
            <a:ext cx="8915400" cy="1179290"/>
          </a:xfrm>
        </p:spPr>
        <p:txBody>
          <a:bodyPr>
            <a:normAutofit fontScale="90000"/>
          </a:bodyPr>
          <a:lstStyle/>
          <a:p>
            <a:pPr fontAlgn="base"/>
            <a:r>
              <a:rPr lang="en-US" b="1" dirty="0" smtClean="0">
                <a:solidFill>
                  <a:srgbClr val="1D123A"/>
                </a:solidFill>
                <a:latin typeface="Times New Roman" panose="02020603050405020304" pitchFamily="18" charset="0"/>
                <a:cs typeface="Times New Roman" panose="02020603050405020304" pitchFamily="18" charset="0"/>
              </a:rPr>
              <a:t>IV. Teachers Can Create a Positive Learning </a:t>
            </a:r>
            <a:br>
              <a:rPr lang="en-US" b="1" dirty="0" smtClean="0">
                <a:solidFill>
                  <a:srgbClr val="1D123A"/>
                </a:solidFill>
                <a:latin typeface="Times New Roman" panose="02020603050405020304" pitchFamily="18" charset="0"/>
                <a:cs typeface="Times New Roman" panose="02020603050405020304" pitchFamily="18" charset="0"/>
              </a:rPr>
            </a:br>
            <a:r>
              <a:rPr lang="en-US" b="1" dirty="0">
                <a:solidFill>
                  <a:srgbClr val="1D123A"/>
                </a:solidFill>
                <a:latin typeface="Times New Roman" panose="02020603050405020304" pitchFamily="18" charset="0"/>
                <a:cs typeface="Times New Roman" panose="02020603050405020304" pitchFamily="18" charset="0"/>
              </a:rPr>
              <a:t> </a:t>
            </a:r>
            <a:r>
              <a:rPr lang="en-US" b="1" dirty="0" smtClean="0">
                <a:solidFill>
                  <a:srgbClr val="1D123A"/>
                </a:solidFill>
                <a:latin typeface="Times New Roman" panose="02020603050405020304" pitchFamily="18" charset="0"/>
                <a:cs typeface="Times New Roman" panose="02020603050405020304" pitchFamily="18" charset="0"/>
              </a:rPr>
              <a:t>     Environment</a:t>
            </a:r>
            <a:r>
              <a:rPr lang="en-US" b="1" dirty="0">
                <a:solidFill>
                  <a:srgbClr val="1D123A"/>
                </a:solidFill>
                <a:latin typeface="Times New Roman" panose="02020603050405020304" pitchFamily="18" charset="0"/>
                <a:cs typeface="Times New Roman" panose="02020603050405020304" pitchFamily="18" charset="0"/>
              </a:rPr>
              <a:t/>
            </a:r>
            <a:br>
              <a:rPr lang="en-US" b="1" dirty="0">
                <a:solidFill>
                  <a:srgbClr val="1D123A"/>
                </a:solidFill>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pPr fontAlgn="base"/>
            <a:r>
              <a:rPr lang="en-US" sz="2400" b="1" dirty="0" smtClean="0">
                <a:latin typeface="Times New Roman" panose="02020603050405020304" pitchFamily="18" charset="0"/>
                <a:cs typeface="Times New Roman" panose="02020603050405020304" pitchFamily="18" charset="0"/>
              </a:rPr>
              <a:t>Address </a:t>
            </a:r>
            <a:r>
              <a:rPr lang="en-US" sz="2400" b="1" dirty="0">
                <a:latin typeface="Times New Roman" panose="02020603050405020304" pitchFamily="18" charset="0"/>
                <a:cs typeface="Times New Roman" panose="02020603050405020304" pitchFamily="18" charset="0"/>
              </a:rPr>
              <a:t>Student Needs</a:t>
            </a:r>
            <a:endParaRPr lang="en-US" sz="2400" dirty="0">
              <a:latin typeface="Times New Roman" panose="02020603050405020304" pitchFamily="18" charset="0"/>
              <a:cs typeface="Times New Roman" panose="02020603050405020304" pitchFamily="18" charset="0"/>
            </a:endParaRPr>
          </a:p>
          <a:p>
            <a:pPr fontAlgn="base"/>
            <a:r>
              <a:rPr lang="en-US" sz="2400" b="1" dirty="0" smtClean="0">
                <a:latin typeface="Times New Roman" panose="02020603050405020304" pitchFamily="18" charset="0"/>
                <a:cs typeface="Times New Roman" panose="02020603050405020304" pitchFamily="18" charset="0"/>
              </a:rPr>
              <a:t>Create </a:t>
            </a:r>
            <a:r>
              <a:rPr lang="en-US" sz="2400" b="1" dirty="0">
                <a:latin typeface="Times New Roman" panose="02020603050405020304" pitchFamily="18" charset="0"/>
                <a:cs typeface="Times New Roman" panose="02020603050405020304" pitchFamily="18" charset="0"/>
              </a:rPr>
              <a:t>a Sense of </a:t>
            </a:r>
            <a:r>
              <a:rPr lang="en-US" sz="2400" b="1" dirty="0" smtClean="0">
                <a:latin typeface="Times New Roman" panose="02020603050405020304" pitchFamily="18" charset="0"/>
                <a:cs typeface="Times New Roman" panose="02020603050405020304" pitchFamily="18" charset="0"/>
              </a:rPr>
              <a:t>Order</a:t>
            </a:r>
            <a:endParaRPr lang="en-US" sz="2400" dirty="0">
              <a:latin typeface="Times New Roman" panose="02020603050405020304" pitchFamily="18" charset="0"/>
              <a:cs typeface="Times New Roman" panose="02020603050405020304" pitchFamily="18" charset="0"/>
            </a:endParaRPr>
          </a:p>
          <a:p>
            <a:pPr fontAlgn="base"/>
            <a:r>
              <a:rPr lang="en-US" sz="2400" b="1" dirty="0" smtClean="0">
                <a:latin typeface="Times New Roman" panose="02020603050405020304" pitchFamily="18" charset="0"/>
                <a:cs typeface="Times New Roman" panose="02020603050405020304" pitchFamily="18" charset="0"/>
              </a:rPr>
              <a:t>Greet </a:t>
            </a:r>
            <a:r>
              <a:rPr lang="en-US" sz="2400" b="1" dirty="0">
                <a:latin typeface="Times New Roman" panose="02020603050405020304" pitchFamily="18" charset="0"/>
                <a:cs typeface="Times New Roman" panose="02020603050405020304" pitchFamily="18" charset="0"/>
              </a:rPr>
              <a:t>Students at the Door Every Day</a:t>
            </a:r>
            <a:endParaRPr lang="en-US" sz="2400" dirty="0">
              <a:latin typeface="Times New Roman" panose="02020603050405020304" pitchFamily="18" charset="0"/>
              <a:cs typeface="Times New Roman" panose="02020603050405020304" pitchFamily="18" charset="0"/>
            </a:endParaRPr>
          </a:p>
          <a:p>
            <a:pPr fontAlgn="base"/>
            <a:r>
              <a:rPr lang="en-US" sz="2400" b="1" dirty="0" smtClean="0">
                <a:latin typeface="Times New Roman" panose="02020603050405020304" pitchFamily="18" charset="0"/>
                <a:cs typeface="Times New Roman" panose="02020603050405020304" pitchFamily="18" charset="0"/>
              </a:rPr>
              <a:t>Let </a:t>
            </a:r>
            <a:r>
              <a:rPr lang="en-US" sz="2400" b="1" dirty="0">
                <a:latin typeface="Times New Roman" panose="02020603050405020304" pitchFamily="18" charset="0"/>
                <a:cs typeface="Times New Roman" panose="02020603050405020304" pitchFamily="18" charset="0"/>
              </a:rPr>
              <a:t>Students Get to Know </a:t>
            </a:r>
            <a:r>
              <a:rPr lang="en-US" sz="2400" b="1" dirty="0" smtClean="0">
                <a:latin typeface="Times New Roman" panose="02020603050405020304" pitchFamily="18" charset="0"/>
                <a:cs typeface="Times New Roman" panose="02020603050405020304" pitchFamily="18" charset="0"/>
              </a:rPr>
              <a:t>You</a:t>
            </a:r>
            <a:endParaRPr lang="en-US" sz="2400" dirty="0">
              <a:latin typeface="Times New Roman" panose="02020603050405020304" pitchFamily="18" charset="0"/>
              <a:cs typeface="Times New Roman" panose="02020603050405020304" pitchFamily="18" charset="0"/>
            </a:endParaRPr>
          </a:p>
          <a:p>
            <a:pPr fontAlgn="base"/>
            <a:r>
              <a:rPr lang="en-US" sz="2400" b="1" dirty="0" smtClean="0">
                <a:latin typeface="Times New Roman" panose="02020603050405020304" pitchFamily="18" charset="0"/>
                <a:cs typeface="Times New Roman" panose="02020603050405020304" pitchFamily="18" charset="0"/>
              </a:rPr>
              <a:t>Get </a:t>
            </a:r>
            <a:r>
              <a:rPr lang="en-US" sz="2400" b="1" dirty="0">
                <a:latin typeface="Times New Roman" panose="02020603050405020304" pitchFamily="18" charset="0"/>
                <a:cs typeface="Times New Roman" panose="02020603050405020304" pitchFamily="18" charset="0"/>
              </a:rPr>
              <a:t>to Know Your </a:t>
            </a:r>
            <a:r>
              <a:rPr lang="en-US" sz="2400" b="1" dirty="0" smtClean="0">
                <a:latin typeface="Times New Roman" panose="02020603050405020304" pitchFamily="18" charset="0"/>
                <a:cs typeface="Times New Roman" panose="02020603050405020304" pitchFamily="18" charset="0"/>
              </a:rPr>
              <a:t>Students</a:t>
            </a:r>
            <a:endParaRPr lang="en-US" sz="2400" dirty="0">
              <a:latin typeface="Times New Roman" panose="02020603050405020304" pitchFamily="18" charset="0"/>
              <a:cs typeface="Times New Roman" panose="02020603050405020304" pitchFamily="18" charset="0"/>
            </a:endParaRPr>
          </a:p>
          <a:p>
            <a:pPr fontAlgn="base"/>
            <a:r>
              <a:rPr lang="en-US" sz="2400" b="1" dirty="0" smtClean="0">
                <a:latin typeface="Times New Roman" panose="02020603050405020304" pitchFamily="18" charset="0"/>
                <a:cs typeface="Times New Roman" panose="02020603050405020304" pitchFamily="18" charset="0"/>
              </a:rPr>
              <a:t>Avoid Judging</a:t>
            </a:r>
            <a:endParaRPr lang="en-US" sz="2400" dirty="0">
              <a:latin typeface="Times New Roman" panose="02020603050405020304" pitchFamily="18" charset="0"/>
              <a:cs typeface="Times New Roman" panose="02020603050405020304" pitchFamily="18" charset="0"/>
            </a:endParaRPr>
          </a:p>
          <a:p>
            <a:pPr fontAlgn="base"/>
            <a:r>
              <a:rPr lang="en-US" sz="2400" b="1" dirty="0" smtClean="0">
                <a:latin typeface="Times New Roman" panose="02020603050405020304" pitchFamily="18" charset="0"/>
                <a:cs typeface="Times New Roman" panose="02020603050405020304" pitchFamily="18" charset="0"/>
              </a:rPr>
              <a:t>Employ </a:t>
            </a:r>
            <a:r>
              <a:rPr lang="en-US" sz="2400" b="1" dirty="0">
                <a:latin typeface="Times New Roman" panose="02020603050405020304" pitchFamily="18" charset="0"/>
                <a:cs typeface="Times New Roman" panose="02020603050405020304" pitchFamily="18" charset="0"/>
              </a:rPr>
              <a:t>Class-Building Games and </a:t>
            </a:r>
            <a:r>
              <a:rPr lang="en-US" sz="2400" b="1" dirty="0" smtClean="0">
                <a:latin typeface="Times New Roman" panose="02020603050405020304" pitchFamily="18" charset="0"/>
                <a:cs typeface="Times New Roman" panose="02020603050405020304" pitchFamily="18" charset="0"/>
              </a:rPr>
              <a:t>Activities</a:t>
            </a:r>
            <a:endParaRPr lang="en-US" sz="2400" dirty="0">
              <a:latin typeface="Times New Roman" panose="02020603050405020304" pitchFamily="18" charset="0"/>
              <a:cs typeface="Times New Roman" panose="02020603050405020304" pitchFamily="18" charset="0"/>
            </a:endParaRPr>
          </a:p>
          <a:p>
            <a:pPr fontAlgn="base"/>
            <a:r>
              <a:rPr lang="en-US" sz="2400" b="1" dirty="0" smtClean="0">
                <a:latin typeface="Times New Roman" panose="02020603050405020304" pitchFamily="18" charset="0"/>
                <a:cs typeface="Times New Roman" panose="02020603050405020304" pitchFamily="18" charset="0"/>
              </a:rPr>
              <a:t>Celebrate </a:t>
            </a:r>
            <a:r>
              <a:rPr lang="en-US" sz="2400" b="1" dirty="0">
                <a:latin typeface="Times New Roman" panose="02020603050405020304" pitchFamily="18" charset="0"/>
                <a:cs typeface="Times New Roman" panose="02020603050405020304" pitchFamily="18" charset="0"/>
              </a:rPr>
              <a:t>Success</a:t>
            </a:r>
            <a:endParaRPr lang="en-US" sz="24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42190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anose="02020603050405020304" pitchFamily="18" charset="0"/>
                <a:cs typeface="Times New Roman" panose="02020603050405020304" pitchFamily="18" charset="0"/>
              </a:rPr>
              <a:t>V. Classroom </a:t>
            </a:r>
            <a:r>
              <a:rPr lang="en-US" b="1" dirty="0">
                <a:latin typeface="Times New Roman" panose="02020603050405020304" pitchFamily="18" charset="0"/>
                <a:cs typeface="Times New Roman" panose="02020603050405020304" pitchFamily="18" charset="0"/>
              </a:rPr>
              <a:t>Activities to Develop </a:t>
            </a: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Positive </a:t>
            </a:r>
            <a:r>
              <a:rPr lang="en-US" b="1" dirty="0">
                <a:latin typeface="Times New Roman" panose="02020603050405020304" pitchFamily="18" charset="0"/>
                <a:cs typeface="Times New Roman" panose="02020603050405020304" pitchFamily="18" charset="0"/>
              </a:rPr>
              <a:t>Attitudes</a:t>
            </a:r>
            <a:br>
              <a:rPr lang="en-US" b="1"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lvl="0"/>
            <a:r>
              <a:rPr lang="en-US" sz="2800" dirty="0">
                <a:latin typeface="Times New Roman" panose="02020603050405020304" pitchFamily="18" charset="0"/>
                <a:cs typeface="Times New Roman" panose="02020603050405020304" pitchFamily="18" charset="0"/>
              </a:rPr>
              <a:t>Classroom </a:t>
            </a:r>
            <a:r>
              <a:rPr lang="en-US" sz="2800" dirty="0" smtClean="0">
                <a:latin typeface="Times New Roman" panose="02020603050405020304" pitchFamily="18" charset="0"/>
                <a:cs typeface="Times New Roman" panose="02020603050405020304" pitchFamily="18" charset="0"/>
              </a:rPr>
              <a:t>Activities</a:t>
            </a:r>
            <a:r>
              <a:rPr lang="en-US" sz="2800" dirty="0">
                <a:latin typeface="Times New Roman" panose="02020603050405020304" pitchFamily="18" charset="0"/>
                <a:cs typeface="Times New Roman" panose="02020603050405020304" pitchFamily="18" charset="0"/>
              </a:rPr>
              <a:t> about Setting and Achieving </a:t>
            </a:r>
            <a:r>
              <a:rPr lang="en-US" sz="2800" dirty="0" smtClean="0">
                <a:latin typeface="Times New Roman" panose="02020603050405020304" pitchFamily="18" charset="0"/>
                <a:cs typeface="Times New Roman" panose="02020603050405020304" pitchFamily="18" charset="0"/>
              </a:rPr>
              <a:t>Goals</a:t>
            </a:r>
            <a:endParaRPr lang="en-US" sz="2800" dirty="0">
              <a:latin typeface="Times New Roman" panose="02020603050405020304" pitchFamily="18" charset="0"/>
              <a:cs typeface="Times New Roman" panose="02020603050405020304" pitchFamily="18" charset="0"/>
            </a:endParaRPr>
          </a:p>
          <a:p>
            <a:pPr lvl="0"/>
            <a:r>
              <a:rPr lang="en-US" sz="2800" dirty="0">
                <a:latin typeface="Times New Roman" panose="02020603050405020304" pitchFamily="18" charset="0"/>
                <a:cs typeface="Times New Roman" panose="02020603050405020304" pitchFamily="18" charset="0"/>
              </a:rPr>
              <a:t>Helping Others</a:t>
            </a:r>
          </a:p>
          <a:p>
            <a:pPr lvl="0"/>
            <a:r>
              <a:rPr lang="en-US" sz="2800" dirty="0">
                <a:latin typeface="Times New Roman" panose="02020603050405020304" pitchFamily="18" charset="0"/>
                <a:cs typeface="Times New Roman" panose="02020603050405020304" pitchFamily="18" charset="0"/>
              </a:rPr>
              <a:t>Changing Their Perspective</a:t>
            </a:r>
          </a:p>
          <a:p>
            <a:pPr lvl="0"/>
            <a:r>
              <a:rPr lang="en-US" sz="2800" dirty="0">
                <a:latin typeface="Times New Roman" panose="02020603050405020304" pitchFamily="18" charset="0"/>
                <a:cs typeface="Times New Roman" panose="02020603050405020304" pitchFamily="18" charset="0"/>
              </a:rPr>
              <a:t>Practicing Positive Affirmations</a:t>
            </a: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67735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anose="02020603050405020304" pitchFamily="18" charset="0"/>
                <a:cs typeface="Times New Roman" panose="02020603050405020304" pitchFamily="18" charset="0"/>
              </a:rPr>
              <a:t>VI. Simple </a:t>
            </a:r>
            <a:r>
              <a:rPr lang="en-US" b="1" dirty="0">
                <a:latin typeface="Times New Roman" panose="02020603050405020304" pitchFamily="18" charset="0"/>
                <a:cs typeface="Times New Roman" panose="02020603050405020304" pitchFamily="18" charset="0"/>
              </a:rPr>
              <a:t>Ways to Keep a </a:t>
            </a:r>
            <a:r>
              <a:rPr lang="en-US" b="1" dirty="0" smtClean="0">
                <a:latin typeface="Times New Roman" panose="02020603050405020304" pitchFamily="18" charset="0"/>
                <a:cs typeface="Times New Roman" panose="02020603050405020304" pitchFamily="18" charset="0"/>
              </a:rPr>
              <a:t>Positive </a:t>
            </a:r>
            <a:r>
              <a:rPr lang="en-US" b="1" dirty="0">
                <a:latin typeface="Times New Roman" panose="02020603050405020304" pitchFamily="18" charset="0"/>
                <a:cs typeface="Times New Roman" panose="02020603050405020304" pitchFamily="18" charset="0"/>
              </a:rPr>
              <a:t>Attitude </a:t>
            </a: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at Work</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r>
              <a:rPr lang="en-US" sz="2400" b="1" dirty="0" smtClean="0">
                <a:latin typeface="Times New Roman" panose="02020603050405020304" pitchFamily="18" charset="0"/>
                <a:cs typeface="Times New Roman" panose="02020603050405020304" pitchFamily="18" charset="0"/>
              </a:rPr>
              <a:t>Surround </a:t>
            </a:r>
            <a:r>
              <a:rPr lang="en-US" sz="2400" b="1" dirty="0">
                <a:latin typeface="Times New Roman" panose="02020603050405020304" pitchFamily="18" charset="0"/>
                <a:cs typeface="Times New Roman" panose="02020603050405020304" pitchFamily="18" charset="0"/>
              </a:rPr>
              <a:t>yourself with positive people</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Fill </a:t>
            </a:r>
            <a:r>
              <a:rPr lang="en-US" sz="2400" b="1" dirty="0">
                <a:latin typeface="Times New Roman" panose="02020603050405020304" pitchFamily="18" charset="0"/>
                <a:cs typeface="Times New Roman" panose="02020603050405020304" pitchFamily="18" charset="0"/>
              </a:rPr>
              <a:t>your mind with positive </a:t>
            </a:r>
            <a:r>
              <a:rPr lang="en-US" sz="2400" b="1" dirty="0" smtClean="0">
                <a:latin typeface="Times New Roman" panose="02020603050405020304" pitchFamily="18" charset="0"/>
                <a:cs typeface="Times New Roman" panose="02020603050405020304" pitchFamily="18" charset="0"/>
              </a:rPr>
              <a:t>input</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Control </a:t>
            </a:r>
            <a:r>
              <a:rPr lang="en-US" sz="2400" b="1" dirty="0">
                <a:latin typeface="Times New Roman" panose="02020603050405020304" pitchFamily="18" charset="0"/>
                <a:cs typeface="Times New Roman" panose="02020603050405020304" pitchFamily="18" charset="0"/>
              </a:rPr>
              <a:t>your language.</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Create </a:t>
            </a:r>
            <a:r>
              <a:rPr lang="en-US" sz="2400" b="1" dirty="0">
                <a:latin typeface="Times New Roman" panose="02020603050405020304" pitchFamily="18" charset="0"/>
                <a:cs typeface="Times New Roman" panose="02020603050405020304" pitchFamily="18" charset="0"/>
              </a:rPr>
              <a:t>a routine for the day.</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Be </a:t>
            </a:r>
            <a:r>
              <a:rPr lang="en-US" sz="2400" b="1" dirty="0">
                <a:latin typeface="Times New Roman" panose="02020603050405020304" pitchFamily="18" charset="0"/>
                <a:cs typeface="Times New Roman" panose="02020603050405020304" pitchFamily="18" charset="0"/>
              </a:rPr>
              <a:t>nice to other people</a:t>
            </a:r>
            <a:r>
              <a:rPr lang="en-US" sz="2400" b="1"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Create </a:t>
            </a:r>
            <a:r>
              <a:rPr lang="en-US" sz="2400" b="1" dirty="0">
                <a:latin typeface="Times New Roman" panose="02020603050405020304" pitchFamily="18" charset="0"/>
                <a:cs typeface="Times New Roman" panose="02020603050405020304" pitchFamily="18" charset="0"/>
              </a:rPr>
              <a:t>high points in each day and week.</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Assume </a:t>
            </a:r>
            <a:r>
              <a:rPr lang="en-US" sz="2400" b="1" dirty="0">
                <a:latin typeface="Times New Roman" panose="02020603050405020304" pitchFamily="18" charset="0"/>
                <a:cs typeface="Times New Roman" panose="02020603050405020304" pitchFamily="18" charset="0"/>
              </a:rPr>
              <a:t>responsibility, and choose your response.</a:t>
            </a: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39792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92925" y="1905000"/>
            <a:ext cx="8911686" cy="4006222"/>
          </a:xfrm>
        </p:spPr>
        <p:txBody>
          <a:bodyPr>
            <a:normAutofit fontScale="92500" lnSpcReduction="20000"/>
          </a:bodyPr>
          <a:lstStyle/>
          <a:p>
            <a:pPr marL="0" indent="0">
              <a:buNone/>
            </a:pPr>
            <a:endParaRPr lang="en-US" sz="2400" dirty="0" smtClean="0">
              <a:latin typeface="Times New Roman" panose="02020603050405020304" pitchFamily="18" charset="0"/>
              <a:cs typeface="Times New Roman" panose="02020603050405020304" pitchFamily="18" charset="0"/>
            </a:endParaRPr>
          </a:p>
          <a:p>
            <a:r>
              <a:rPr lang="en-US" sz="2600" b="1" dirty="0">
                <a:latin typeface="Times New Roman" panose="02020603050405020304" pitchFamily="18" charset="0"/>
                <a:cs typeface="Times New Roman" panose="02020603050405020304" pitchFamily="18" charset="0"/>
              </a:rPr>
              <a:t>Decide your reaction to known problems ahead of time</a:t>
            </a:r>
            <a:r>
              <a:rPr lang="en-US" sz="2600" b="1" dirty="0" smtClean="0">
                <a:latin typeface="Times New Roman" panose="02020603050405020304" pitchFamily="18" charset="0"/>
                <a:cs typeface="Times New Roman" panose="02020603050405020304" pitchFamily="18" charset="0"/>
              </a:rPr>
              <a:t>.</a:t>
            </a:r>
          </a:p>
          <a:p>
            <a:r>
              <a:rPr lang="en-US" sz="2600" b="1" dirty="0" smtClean="0">
                <a:latin typeface="Times New Roman" panose="02020603050405020304" pitchFamily="18" charset="0"/>
                <a:cs typeface="Times New Roman" panose="02020603050405020304" pitchFamily="18" charset="0"/>
              </a:rPr>
              <a:t>Breathe </a:t>
            </a:r>
            <a:r>
              <a:rPr lang="en-US" sz="2600" b="1" dirty="0">
                <a:latin typeface="Times New Roman" panose="02020603050405020304" pitchFamily="18" charset="0"/>
                <a:cs typeface="Times New Roman" panose="02020603050405020304" pitchFamily="18" charset="0"/>
              </a:rPr>
              <a:t>deeply.</a:t>
            </a:r>
            <a:endParaRPr lang="en-US" sz="2600" dirty="0">
              <a:latin typeface="Times New Roman" panose="02020603050405020304" pitchFamily="18" charset="0"/>
              <a:cs typeface="Times New Roman" panose="02020603050405020304" pitchFamily="18" charset="0"/>
            </a:endParaRPr>
          </a:p>
          <a:p>
            <a:r>
              <a:rPr lang="en-US" sz="2600" b="1" dirty="0" smtClean="0">
                <a:latin typeface="Times New Roman" panose="02020603050405020304" pitchFamily="18" charset="0"/>
                <a:cs typeface="Times New Roman" panose="02020603050405020304" pitchFamily="18" charset="0"/>
              </a:rPr>
              <a:t>Make </a:t>
            </a:r>
            <a:r>
              <a:rPr lang="en-US" sz="2600" b="1" dirty="0">
                <a:latin typeface="Times New Roman" panose="02020603050405020304" pitchFamily="18" charset="0"/>
                <a:cs typeface="Times New Roman" panose="02020603050405020304" pitchFamily="18" charset="0"/>
              </a:rPr>
              <a:t>a mission statement.</a:t>
            </a:r>
            <a:endParaRPr lang="en-US" sz="2600" dirty="0">
              <a:latin typeface="Times New Roman" panose="02020603050405020304" pitchFamily="18" charset="0"/>
              <a:cs typeface="Times New Roman" panose="02020603050405020304" pitchFamily="18" charset="0"/>
            </a:endParaRPr>
          </a:p>
          <a:p>
            <a:r>
              <a:rPr lang="en-US" sz="2600" b="1" dirty="0" smtClean="0">
                <a:latin typeface="Times New Roman" panose="02020603050405020304" pitchFamily="18" charset="0"/>
                <a:cs typeface="Times New Roman" panose="02020603050405020304" pitchFamily="18" charset="0"/>
              </a:rPr>
              <a:t>Have </a:t>
            </a:r>
            <a:r>
              <a:rPr lang="en-US" sz="2600" b="1" dirty="0">
                <a:latin typeface="Times New Roman" panose="02020603050405020304" pitchFamily="18" charset="0"/>
                <a:cs typeface="Times New Roman" panose="02020603050405020304" pitchFamily="18" charset="0"/>
              </a:rPr>
              <a:t>personal goals.	</a:t>
            </a:r>
            <a:endParaRPr lang="en-US" sz="2600" dirty="0">
              <a:latin typeface="Times New Roman" panose="02020603050405020304" pitchFamily="18" charset="0"/>
              <a:cs typeface="Times New Roman" panose="02020603050405020304" pitchFamily="18" charset="0"/>
            </a:endParaRPr>
          </a:p>
          <a:p>
            <a:r>
              <a:rPr lang="en-US" sz="2600" b="1" dirty="0" smtClean="0">
                <a:latin typeface="Times New Roman" panose="02020603050405020304" pitchFamily="18" charset="0"/>
                <a:cs typeface="Times New Roman" panose="02020603050405020304" pitchFamily="18" charset="0"/>
              </a:rPr>
              <a:t>Stop </a:t>
            </a:r>
            <a:r>
              <a:rPr lang="en-US" sz="2600" b="1" dirty="0">
                <a:latin typeface="Times New Roman" panose="02020603050405020304" pitchFamily="18" charset="0"/>
                <a:cs typeface="Times New Roman" panose="02020603050405020304" pitchFamily="18" charset="0"/>
              </a:rPr>
              <a:t>complaining.</a:t>
            </a:r>
            <a:endParaRPr lang="en-US" sz="2600" dirty="0">
              <a:latin typeface="Times New Roman" panose="02020603050405020304" pitchFamily="18" charset="0"/>
              <a:cs typeface="Times New Roman" panose="02020603050405020304" pitchFamily="18" charset="0"/>
            </a:endParaRPr>
          </a:p>
          <a:p>
            <a:r>
              <a:rPr lang="en-US" sz="2600" b="1" dirty="0" smtClean="0">
                <a:latin typeface="Times New Roman" panose="02020603050405020304" pitchFamily="18" charset="0"/>
                <a:cs typeface="Times New Roman" panose="02020603050405020304" pitchFamily="18" charset="0"/>
              </a:rPr>
              <a:t>Embrace </a:t>
            </a:r>
            <a:r>
              <a:rPr lang="en-US" sz="2600" b="1" dirty="0">
                <a:latin typeface="Times New Roman" panose="02020603050405020304" pitchFamily="18" charset="0"/>
                <a:cs typeface="Times New Roman" panose="02020603050405020304" pitchFamily="18" charset="0"/>
              </a:rPr>
              <a:t>laughing</a:t>
            </a:r>
            <a:r>
              <a:rPr lang="en-US" sz="2600" b="1" dirty="0" smtClean="0">
                <a:latin typeface="Times New Roman" panose="02020603050405020304" pitchFamily="18" charset="0"/>
                <a:cs typeface="Times New Roman" panose="02020603050405020304" pitchFamily="18" charset="0"/>
              </a:rPr>
              <a:t>.</a:t>
            </a:r>
            <a:endParaRPr lang="en-US" sz="2600" dirty="0">
              <a:latin typeface="Times New Roman" panose="02020603050405020304" pitchFamily="18" charset="0"/>
              <a:cs typeface="Times New Roman" panose="02020603050405020304" pitchFamily="18" charset="0"/>
            </a:endParaRPr>
          </a:p>
          <a:p>
            <a:r>
              <a:rPr lang="en-US" sz="2600" b="1" dirty="0" smtClean="0">
                <a:latin typeface="Times New Roman" panose="02020603050405020304" pitchFamily="18" charset="0"/>
                <a:cs typeface="Times New Roman" panose="02020603050405020304" pitchFamily="18" charset="0"/>
              </a:rPr>
              <a:t>Look </a:t>
            </a:r>
            <a:r>
              <a:rPr lang="en-US" sz="2600" b="1" dirty="0">
                <a:latin typeface="Times New Roman" panose="02020603050405020304" pitchFamily="18" charset="0"/>
                <a:cs typeface="Times New Roman" panose="02020603050405020304" pitchFamily="18" charset="0"/>
              </a:rPr>
              <a:t>to long-term instead of short-term.</a:t>
            </a:r>
            <a:endParaRPr lang="en-US" sz="2600" dirty="0">
              <a:latin typeface="Times New Roman" panose="02020603050405020304" pitchFamily="18" charset="0"/>
              <a:cs typeface="Times New Roman" panose="02020603050405020304" pitchFamily="18" charset="0"/>
            </a:endParaRPr>
          </a:p>
          <a:p>
            <a:r>
              <a:rPr lang="en-US" sz="2600" b="1" dirty="0" smtClean="0">
                <a:latin typeface="Times New Roman" panose="02020603050405020304" pitchFamily="18" charset="0"/>
                <a:cs typeface="Times New Roman" panose="02020603050405020304" pitchFamily="18" charset="0"/>
              </a:rPr>
              <a:t>Fake </a:t>
            </a:r>
            <a:r>
              <a:rPr lang="en-US" sz="2600" b="1" dirty="0">
                <a:latin typeface="Times New Roman" panose="02020603050405020304" pitchFamily="18" charset="0"/>
                <a:cs typeface="Times New Roman" panose="02020603050405020304" pitchFamily="18" charset="0"/>
              </a:rPr>
              <a:t>it until you make it.</a:t>
            </a:r>
            <a:endParaRPr lang="en-US" sz="26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37410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2"/>
                </a:solidFill>
                <a:latin typeface="Times New Roman" panose="02020603050405020304" pitchFamily="18" charset="0"/>
                <a:cs typeface="Times New Roman" panose="02020603050405020304" pitchFamily="18" charset="0"/>
              </a:rPr>
              <a:t>VII</a:t>
            </a:r>
            <a:r>
              <a:rPr lang="en-US" b="1" dirty="0" smtClean="0">
                <a:latin typeface="Times New Roman" panose="02020603050405020304" pitchFamily="18" charset="0"/>
                <a:cs typeface="Times New Roman" panose="02020603050405020304" pitchFamily="18" charset="0"/>
              </a:rPr>
              <a:t>. Simple </a:t>
            </a:r>
            <a:r>
              <a:rPr lang="en-US" b="1" dirty="0">
                <a:latin typeface="Times New Roman" panose="02020603050405020304" pitchFamily="18" charset="0"/>
                <a:cs typeface="Times New Roman" panose="02020603050405020304" pitchFamily="18" charset="0"/>
              </a:rPr>
              <a:t>Habits to Grow a Positive </a:t>
            </a: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Attitude</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5000" lnSpcReduction="20000"/>
          </a:bodyPr>
          <a:lstStyle/>
          <a:p>
            <a:r>
              <a:rPr lang="en-US" sz="3200" b="1" dirty="0" smtClean="0">
                <a:latin typeface="Times New Roman" panose="02020603050405020304" pitchFamily="18" charset="0"/>
                <a:cs typeface="Times New Roman" panose="02020603050405020304" pitchFamily="18" charset="0"/>
              </a:rPr>
              <a:t>Keep </a:t>
            </a:r>
            <a:r>
              <a:rPr lang="en-US" sz="3200" b="1" dirty="0">
                <a:latin typeface="Times New Roman" panose="02020603050405020304" pitchFamily="18" charset="0"/>
                <a:cs typeface="Times New Roman" panose="02020603050405020304" pitchFamily="18" charset="0"/>
              </a:rPr>
              <a:t>a gratitude journal</a:t>
            </a:r>
            <a:endParaRPr lang="en-US" sz="3200" dirty="0">
              <a:latin typeface="Times New Roman" panose="02020603050405020304" pitchFamily="18" charset="0"/>
              <a:cs typeface="Times New Roman" panose="02020603050405020304" pitchFamily="18" charset="0"/>
            </a:endParaRPr>
          </a:p>
          <a:p>
            <a:r>
              <a:rPr lang="en-US" sz="3200" b="1" dirty="0" smtClean="0">
                <a:latin typeface="Times New Roman" panose="02020603050405020304" pitchFamily="18" charset="0"/>
                <a:cs typeface="Times New Roman" panose="02020603050405020304" pitchFamily="18" charset="0"/>
              </a:rPr>
              <a:t>Reframe </a:t>
            </a:r>
            <a:r>
              <a:rPr lang="en-US" sz="3200" b="1" dirty="0">
                <a:latin typeface="Times New Roman" panose="02020603050405020304" pitchFamily="18" charset="0"/>
                <a:cs typeface="Times New Roman" panose="02020603050405020304" pitchFamily="18" charset="0"/>
              </a:rPr>
              <a:t>your challenges</a:t>
            </a:r>
            <a:endParaRPr lang="en-US" sz="3200" dirty="0">
              <a:latin typeface="Times New Roman" panose="02020603050405020304" pitchFamily="18" charset="0"/>
              <a:cs typeface="Times New Roman" panose="02020603050405020304" pitchFamily="18" charset="0"/>
            </a:endParaRPr>
          </a:p>
          <a:p>
            <a:r>
              <a:rPr lang="en-US" sz="3200" b="1" dirty="0" smtClean="0">
                <a:latin typeface="Times New Roman" panose="02020603050405020304" pitchFamily="18" charset="0"/>
                <a:cs typeface="Times New Roman" panose="02020603050405020304" pitchFamily="18" charset="0"/>
              </a:rPr>
              <a:t>Get </a:t>
            </a:r>
            <a:r>
              <a:rPr lang="en-US" sz="3200" b="1" dirty="0">
                <a:latin typeface="Times New Roman" panose="02020603050405020304" pitchFamily="18" charset="0"/>
                <a:cs typeface="Times New Roman" panose="02020603050405020304" pitchFamily="18" charset="0"/>
              </a:rPr>
              <a:t>good at being rejected</a:t>
            </a:r>
            <a:endParaRPr lang="en-US" sz="3200" dirty="0">
              <a:latin typeface="Times New Roman" panose="02020603050405020304" pitchFamily="18" charset="0"/>
              <a:cs typeface="Times New Roman" panose="02020603050405020304" pitchFamily="18" charset="0"/>
            </a:endParaRPr>
          </a:p>
          <a:p>
            <a:r>
              <a:rPr lang="en-US" sz="3200" b="1" dirty="0" smtClean="0">
                <a:latin typeface="Times New Roman" panose="02020603050405020304" pitchFamily="18" charset="0"/>
                <a:cs typeface="Times New Roman" panose="02020603050405020304" pitchFamily="18" charset="0"/>
              </a:rPr>
              <a:t>Use </a:t>
            </a:r>
            <a:r>
              <a:rPr lang="en-US" sz="3200" b="1" dirty="0">
                <a:latin typeface="Times New Roman" panose="02020603050405020304" pitchFamily="18" charset="0"/>
                <a:cs typeface="Times New Roman" panose="02020603050405020304" pitchFamily="18" charset="0"/>
              </a:rPr>
              <a:t>positive words to describe your </a:t>
            </a:r>
            <a:r>
              <a:rPr lang="en-US" sz="3200" b="1" dirty="0" smtClean="0">
                <a:latin typeface="Times New Roman" panose="02020603050405020304" pitchFamily="18" charset="0"/>
                <a:cs typeface="Times New Roman" panose="02020603050405020304" pitchFamily="18" charset="0"/>
              </a:rPr>
              <a:t>life</a:t>
            </a:r>
            <a:endParaRPr lang="en-US" sz="3200" dirty="0">
              <a:latin typeface="Times New Roman" panose="02020603050405020304" pitchFamily="18" charset="0"/>
              <a:cs typeface="Times New Roman" panose="02020603050405020304" pitchFamily="18" charset="0"/>
            </a:endParaRPr>
          </a:p>
          <a:p>
            <a:r>
              <a:rPr lang="en-US" sz="3200" b="1" dirty="0" smtClean="0">
                <a:latin typeface="Times New Roman" panose="02020603050405020304" pitchFamily="18" charset="0"/>
                <a:cs typeface="Times New Roman" panose="02020603050405020304" pitchFamily="18" charset="0"/>
              </a:rPr>
              <a:t>Don’t </a:t>
            </a:r>
            <a:r>
              <a:rPr lang="en-US" sz="3200" b="1" dirty="0">
                <a:latin typeface="Times New Roman" panose="02020603050405020304" pitchFamily="18" charset="0"/>
                <a:cs typeface="Times New Roman" panose="02020603050405020304" pitchFamily="18" charset="0"/>
              </a:rPr>
              <a:t>let yourself get dragged into other people’s </a:t>
            </a:r>
            <a:r>
              <a:rPr lang="en-US" sz="3200" b="1" dirty="0" smtClean="0">
                <a:latin typeface="Times New Roman" panose="02020603050405020304" pitchFamily="18" charset="0"/>
                <a:cs typeface="Times New Roman" panose="02020603050405020304" pitchFamily="18" charset="0"/>
              </a:rPr>
              <a:t>complaints</a:t>
            </a:r>
            <a:endParaRPr lang="en-US" sz="3200" dirty="0">
              <a:latin typeface="Times New Roman" panose="02020603050405020304" pitchFamily="18" charset="0"/>
              <a:cs typeface="Times New Roman" panose="02020603050405020304" pitchFamily="18" charset="0"/>
            </a:endParaRPr>
          </a:p>
          <a:p>
            <a:r>
              <a:rPr lang="en-US" sz="3200" b="1" dirty="0" smtClean="0">
                <a:latin typeface="Times New Roman" panose="02020603050405020304" pitchFamily="18" charset="0"/>
                <a:cs typeface="Times New Roman" panose="02020603050405020304" pitchFamily="18" charset="0"/>
              </a:rPr>
              <a:t>Make </a:t>
            </a:r>
            <a:r>
              <a:rPr lang="en-US" sz="3200" b="1" dirty="0">
                <a:latin typeface="Times New Roman" panose="02020603050405020304" pitchFamily="18" charset="0"/>
                <a:cs typeface="Times New Roman" panose="02020603050405020304" pitchFamily="18" charset="0"/>
              </a:rPr>
              <a:t>someone else smile</a:t>
            </a:r>
            <a:endParaRPr lang="en-US" sz="3200" dirty="0">
              <a:latin typeface="Times New Roman" panose="02020603050405020304" pitchFamily="18" charset="0"/>
              <a:cs typeface="Times New Roman" panose="02020603050405020304" pitchFamily="18" charset="0"/>
            </a:endParaRPr>
          </a:p>
          <a:p>
            <a:pPr marL="0" indent="0">
              <a:buNone/>
            </a:pPr>
            <a:r>
              <a:rPr lang="en-US" sz="3200" b="1"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95827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solidFill>
                  <a:srgbClr val="CC0000"/>
                </a:solidFill>
                <a:latin typeface="Times New Roman" panose="02020603050405020304" pitchFamily="18" charset="0"/>
                <a:cs typeface="Times New Roman" panose="02020603050405020304" pitchFamily="18" charset="0"/>
              </a:rPr>
              <a:t>Attitude</a:t>
            </a:r>
            <a:endParaRPr lang="en-US" sz="6000" dirty="0">
              <a:solidFill>
                <a:srgbClr val="CC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4000" dirty="0" smtClean="0">
                <a:latin typeface="Times New Roman" panose="02020603050405020304" pitchFamily="18" charset="0"/>
                <a:cs typeface="Times New Roman" panose="02020603050405020304" pitchFamily="18" charset="0"/>
              </a:rPr>
              <a:t>Attitude is a mental position relative to a way of thinking or being</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60128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anose="02020603050405020304" pitchFamily="18" charset="0"/>
                <a:cs typeface="Times New Roman" panose="02020603050405020304" pitchFamily="18" charset="0"/>
              </a:rPr>
              <a:t>VIII. Simple </a:t>
            </a:r>
            <a:r>
              <a:rPr lang="en-US" b="1" dirty="0">
                <a:latin typeface="Times New Roman" panose="02020603050405020304" pitchFamily="18" charset="0"/>
                <a:cs typeface="Times New Roman" panose="02020603050405020304" pitchFamily="18" charset="0"/>
              </a:rPr>
              <a:t>Ways You Can Build a </a:t>
            </a: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Positive </a:t>
            </a:r>
            <a:r>
              <a:rPr lang="en-US" b="1" dirty="0">
                <a:latin typeface="Times New Roman" panose="02020603050405020304" pitchFamily="18" charset="0"/>
                <a:cs typeface="Times New Roman" panose="02020603050405020304" pitchFamily="18" charset="0"/>
              </a:rPr>
              <a:t>Attitude</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89212" y="1905000"/>
            <a:ext cx="8915400" cy="4787900"/>
          </a:xfrm>
        </p:spPr>
        <p:txBody>
          <a:bodyPr>
            <a:normAutofit/>
          </a:bodyPr>
          <a:lstStyle/>
          <a:p>
            <a:r>
              <a:rPr lang="en-US" sz="2400" b="1" dirty="0" smtClean="0">
                <a:latin typeface="Times New Roman" panose="02020603050405020304" pitchFamily="18" charset="0"/>
                <a:cs typeface="Times New Roman" panose="02020603050405020304" pitchFamily="18" charset="0"/>
              </a:rPr>
              <a:t>Listen </a:t>
            </a:r>
            <a:r>
              <a:rPr lang="en-US" sz="2400" b="1" dirty="0">
                <a:latin typeface="Times New Roman" panose="02020603050405020304" pitchFamily="18" charset="0"/>
                <a:cs typeface="Times New Roman" panose="02020603050405020304" pitchFamily="18" charset="0"/>
              </a:rPr>
              <a:t>to good music</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Don’t </a:t>
            </a:r>
            <a:r>
              <a:rPr lang="en-US" sz="2400" b="1" dirty="0">
                <a:latin typeface="Times New Roman" panose="02020603050405020304" pitchFamily="18" charset="0"/>
                <a:cs typeface="Times New Roman" panose="02020603050405020304" pitchFamily="18" charset="0"/>
              </a:rPr>
              <a:t>watch television passively	</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Be </a:t>
            </a:r>
            <a:r>
              <a:rPr lang="en-US" sz="2400" b="1" dirty="0">
                <a:latin typeface="Times New Roman" panose="02020603050405020304" pitchFamily="18" charset="0"/>
                <a:cs typeface="Times New Roman" panose="02020603050405020304" pitchFamily="18" charset="0"/>
              </a:rPr>
              <a:t>aware of negativity</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Make </a:t>
            </a:r>
            <a:r>
              <a:rPr lang="en-US" sz="2400" b="1" dirty="0">
                <a:latin typeface="Times New Roman" panose="02020603050405020304" pitchFamily="18" charset="0"/>
                <a:cs typeface="Times New Roman" panose="02020603050405020304" pitchFamily="18" charset="0"/>
              </a:rPr>
              <a:t>time to be alone</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Exercise</a:t>
            </a:r>
            <a:endParaRPr lang="en-US" sz="2400"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T</a:t>
            </a:r>
            <a:r>
              <a:rPr lang="en-US" sz="2400" b="1" dirty="0" smtClean="0">
                <a:latin typeface="Times New Roman" panose="02020603050405020304" pitchFamily="18" charset="0"/>
                <a:cs typeface="Times New Roman" panose="02020603050405020304" pitchFamily="18" charset="0"/>
              </a:rPr>
              <a:t>ake </a:t>
            </a:r>
            <a:r>
              <a:rPr lang="en-US" sz="2400" b="1" dirty="0">
                <a:latin typeface="Times New Roman" panose="02020603050405020304" pitchFamily="18" charset="0"/>
                <a:cs typeface="Times New Roman" panose="02020603050405020304" pitchFamily="18" charset="0"/>
              </a:rPr>
              <a:t>time to do the things you enjoy</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Change </a:t>
            </a:r>
            <a:r>
              <a:rPr lang="en-US" sz="2400" b="1" dirty="0">
                <a:latin typeface="Times New Roman" panose="02020603050405020304" pitchFamily="18" charset="0"/>
                <a:cs typeface="Times New Roman" panose="02020603050405020304" pitchFamily="18" charset="0"/>
              </a:rPr>
              <a:t>your definition of </a:t>
            </a:r>
            <a:r>
              <a:rPr lang="en-US" sz="2400" b="1" dirty="0" smtClean="0">
                <a:latin typeface="Times New Roman" panose="02020603050405020304" pitchFamily="18" charset="0"/>
                <a:cs typeface="Times New Roman" panose="02020603050405020304" pitchFamily="18" charset="0"/>
              </a:rPr>
              <a:t>happiness</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Find </a:t>
            </a:r>
            <a:r>
              <a:rPr lang="en-US" sz="2400" b="1" dirty="0">
                <a:latin typeface="Times New Roman" panose="02020603050405020304" pitchFamily="18" charset="0"/>
                <a:cs typeface="Times New Roman" panose="02020603050405020304" pitchFamily="18" charset="0"/>
              </a:rPr>
              <a:t>a way to measure your progress, and then measure </a:t>
            </a:r>
            <a:r>
              <a:rPr lang="en-US" sz="2400" b="1" dirty="0" smtClean="0">
                <a:latin typeface="Times New Roman" panose="02020603050405020304" pitchFamily="18" charset="0"/>
                <a:cs typeface="Times New Roman" panose="02020603050405020304" pitchFamily="18" charset="0"/>
              </a:rPr>
              <a:t>it</a:t>
            </a:r>
            <a:endParaRPr lang="en-US"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Realize </a:t>
            </a:r>
            <a:r>
              <a:rPr lang="en-US" sz="2400" b="1" dirty="0">
                <a:latin typeface="Times New Roman" panose="02020603050405020304" pitchFamily="18" charset="0"/>
                <a:cs typeface="Times New Roman" panose="02020603050405020304" pitchFamily="18" charset="0"/>
              </a:rPr>
              <a:t>that happiness is an evolutionary reward, not an objective truth</a:t>
            </a:r>
            <a:endParaRPr lang="en-US" sz="24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27605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54210"/>
            <a:ext cx="8911687" cy="1280890"/>
          </a:xfrm>
        </p:spPr>
        <p:txBody>
          <a:bodyPr>
            <a:normAutofit/>
          </a:bodyPr>
          <a:lstStyle/>
          <a:p>
            <a:r>
              <a:rPr lang="en-US" sz="4400" dirty="0" smtClean="0">
                <a:solidFill>
                  <a:srgbClr val="FFC000"/>
                </a:solidFill>
                <a:latin typeface="Times New Roman" panose="02020603050405020304" pitchFamily="18" charset="0"/>
                <a:cs typeface="Times New Roman" panose="02020603050405020304" pitchFamily="18" charset="0"/>
              </a:rPr>
              <a:t>BE</a:t>
            </a:r>
            <a:r>
              <a:rPr lang="en-US" sz="4400" dirty="0" smtClean="0">
                <a:latin typeface="Times New Roman" panose="02020603050405020304" pitchFamily="18" charset="0"/>
                <a:cs typeface="Times New Roman" panose="02020603050405020304" pitchFamily="18" charset="0"/>
              </a:rPr>
              <a:t>   </a:t>
            </a:r>
            <a:r>
              <a:rPr lang="en-US" sz="4400" dirty="0" smtClean="0">
                <a:solidFill>
                  <a:srgbClr val="00B0F0"/>
                </a:solidFill>
                <a:latin typeface="Times New Roman" panose="02020603050405020304" pitchFamily="18" charset="0"/>
                <a:cs typeface="Times New Roman" panose="02020603050405020304" pitchFamily="18" charset="0"/>
              </a:rPr>
              <a:t>SLIM</a:t>
            </a:r>
            <a:r>
              <a:rPr lang="en-US" sz="4400" dirty="0" smtClean="0">
                <a:latin typeface="Times New Roman" panose="02020603050405020304" pitchFamily="18" charset="0"/>
                <a:cs typeface="Times New Roman" panose="02020603050405020304" pitchFamily="18" charset="0"/>
              </a:rPr>
              <a:t>   </a:t>
            </a:r>
            <a:r>
              <a:rPr lang="en-US" sz="4400" dirty="0" smtClean="0">
                <a:solidFill>
                  <a:srgbClr val="FFC000"/>
                </a:solidFill>
                <a:latin typeface="Times New Roman" panose="02020603050405020304" pitchFamily="18" charset="0"/>
                <a:cs typeface="Times New Roman" panose="02020603050405020304" pitchFamily="18" charset="0"/>
              </a:rPr>
              <a:t>&amp;  NO  </a:t>
            </a:r>
            <a:r>
              <a:rPr lang="en-US" sz="4400" dirty="0" smtClean="0">
                <a:solidFill>
                  <a:srgbClr val="FF00FF"/>
                </a:solidFill>
                <a:latin typeface="Times New Roman" panose="02020603050405020304" pitchFamily="18" charset="0"/>
                <a:cs typeface="Times New Roman" panose="02020603050405020304" pitchFamily="18" charset="0"/>
              </a:rPr>
              <a:t>FAT</a:t>
            </a:r>
            <a:endParaRPr lang="en-US" sz="4400" dirty="0">
              <a:solidFill>
                <a:srgbClr val="FF00FF"/>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717800" y="1574800"/>
            <a:ext cx="8786812" cy="4699000"/>
          </a:xfrm>
        </p:spPr>
        <p:txBody>
          <a:bodyPr>
            <a:noAutofit/>
          </a:bodyPr>
          <a:lstStyle/>
          <a:p>
            <a:r>
              <a:rPr lang="en-US" sz="3200" dirty="0" smtClean="0">
                <a:solidFill>
                  <a:srgbClr val="FF00FF"/>
                </a:solidFill>
                <a:latin typeface="Times New Roman" panose="02020603050405020304" pitchFamily="18" charset="0"/>
                <a:cs typeface="Times New Roman" panose="02020603050405020304" pitchFamily="18" charset="0"/>
              </a:rPr>
              <a:t>F   =   Fear and Frustration</a:t>
            </a:r>
          </a:p>
          <a:p>
            <a:r>
              <a:rPr lang="en-US" sz="3200" dirty="0" smtClean="0">
                <a:solidFill>
                  <a:srgbClr val="FF00FF"/>
                </a:solidFill>
                <a:latin typeface="Times New Roman" panose="02020603050405020304" pitchFamily="18" charset="0"/>
                <a:cs typeface="Times New Roman" panose="02020603050405020304" pitchFamily="18" charset="0"/>
              </a:rPr>
              <a:t>A   =   Anxiety and Anger</a:t>
            </a:r>
          </a:p>
          <a:p>
            <a:r>
              <a:rPr lang="en-US" sz="3200" dirty="0" smtClean="0">
                <a:solidFill>
                  <a:srgbClr val="FF00FF"/>
                </a:solidFill>
                <a:latin typeface="Times New Roman" panose="02020603050405020304" pitchFamily="18" charset="0"/>
                <a:cs typeface="Times New Roman" panose="02020603050405020304" pitchFamily="18" charset="0"/>
              </a:rPr>
              <a:t>T   =   Tension</a:t>
            </a:r>
          </a:p>
          <a:p>
            <a:r>
              <a:rPr lang="en-US" sz="3200" dirty="0" smtClean="0">
                <a:solidFill>
                  <a:srgbClr val="00B0F0"/>
                </a:solidFill>
                <a:latin typeface="Times New Roman" panose="02020603050405020304" pitchFamily="18" charset="0"/>
                <a:cs typeface="Times New Roman" panose="02020603050405020304" pitchFamily="18" charset="0"/>
              </a:rPr>
              <a:t>S   =   Self - Confidence</a:t>
            </a:r>
          </a:p>
          <a:p>
            <a:r>
              <a:rPr lang="en-US" sz="3200" dirty="0" smtClean="0">
                <a:solidFill>
                  <a:srgbClr val="00B0F0"/>
                </a:solidFill>
                <a:latin typeface="Times New Roman" panose="02020603050405020304" pitchFamily="18" charset="0"/>
                <a:cs typeface="Times New Roman" panose="02020603050405020304" pitchFamily="18" charset="0"/>
              </a:rPr>
              <a:t>L   =   Love</a:t>
            </a:r>
          </a:p>
          <a:p>
            <a:r>
              <a:rPr lang="en-US" sz="3200" dirty="0" smtClean="0">
                <a:solidFill>
                  <a:srgbClr val="00B0F0"/>
                </a:solidFill>
                <a:latin typeface="Times New Roman" panose="02020603050405020304" pitchFamily="18" charset="0"/>
                <a:cs typeface="Times New Roman" panose="02020603050405020304" pitchFamily="18" charset="0"/>
              </a:rPr>
              <a:t>I    =   Initiative</a:t>
            </a:r>
          </a:p>
          <a:p>
            <a:r>
              <a:rPr lang="en-US" sz="3200" dirty="0" smtClean="0">
                <a:solidFill>
                  <a:srgbClr val="00B0F0"/>
                </a:solidFill>
                <a:latin typeface="Times New Roman" panose="02020603050405020304" pitchFamily="18" charset="0"/>
                <a:cs typeface="Times New Roman" panose="02020603050405020304" pitchFamily="18" charset="0"/>
              </a:rPr>
              <a:t>M  =   Moderation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25900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solidFill>
                  <a:srgbClr val="0070C0"/>
                </a:solidFill>
                <a:latin typeface="Times New Roman" panose="02020603050405020304" pitchFamily="18" charset="0"/>
                <a:cs typeface="Times New Roman" panose="02020603050405020304" pitchFamily="18" charset="0"/>
              </a:rPr>
              <a:t>Positive</a:t>
            </a:r>
            <a:r>
              <a:rPr lang="en-US" sz="6000" dirty="0" smtClean="0">
                <a:latin typeface="Times New Roman" panose="02020603050405020304" pitchFamily="18" charset="0"/>
                <a:cs typeface="Times New Roman" panose="02020603050405020304" pitchFamily="18" charset="0"/>
              </a:rPr>
              <a:t> </a:t>
            </a:r>
            <a:r>
              <a:rPr lang="en-US" sz="6000" dirty="0" smtClean="0">
                <a:solidFill>
                  <a:srgbClr val="CC0000"/>
                </a:solidFill>
                <a:latin typeface="Times New Roman" panose="02020603050405020304" pitchFamily="18" charset="0"/>
                <a:cs typeface="Times New Roman" panose="02020603050405020304" pitchFamily="18" charset="0"/>
              </a:rPr>
              <a:t>W</a:t>
            </a:r>
            <a:r>
              <a:rPr lang="en-US" sz="6000" dirty="0" smtClean="0">
                <a:solidFill>
                  <a:srgbClr val="00B0F0"/>
                </a:solidFill>
                <a:latin typeface="Times New Roman" panose="02020603050405020304" pitchFamily="18" charset="0"/>
                <a:cs typeface="Times New Roman" panose="02020603050405020304" pitchFamily="18" charset="0"/>
              </a:rPr>
              <a:t>A</a:t>
            </a:r>
            <a:r>
              <a:rPr lang="en-US" sz="6000" dirty="0" smtClean="0">
                <a:solidFill>
                  <a:srgbClr val="FF00FF"/>
                </a:solidFill>
                <a:latin typeface="Times New Roman" panose="02020603050405020304" pitchFamily="18" charset="0"/>
                <a:cs typeface="Times New Roman" panose="02020603050405020304" pitchFamily="18" charset="0"/>
              </a:rPr>
              <a:t>T</a:t>
            </a:r>
            <a:r>
              <a:rPr lang="en-US" sz="6000" dirty="0" smtClean="0">
                <a:solidFill>
                  <a:srgbClr val="2FC12F"/>
                </a:solidFill>
                <a:latin typeface="Times New Roman" panose="02020603050405020304" pitchFamily="18" charset="0"/>
                <a:cs typeface="Times New Roman" panose="02020603050405020304" pitchFamily="18" charset="0"/>
              </a:rPr>
              <a:t>C</a:t>
            </a:r>
            <a:r>
              <a:rPr lang="en-US" sz="6000" dirty="0" smtClean="0">
                <a:solidFill>
                  <a:srgbClr val="FF0000"/>
                </a:solidFill>
                <a:latin typeface="Times New Roman" panose="02020603050405020304" pitchFamily="18" charset="0"/>
                <a:cs typeface="Times New Roman" panose="02020603050405020304" pitchFamily="18" charset="0"/>
              </a:rPr>
              <a:t>H</a:t>
            </a:r>
            <a:endParaRPr lang="en-US" sz="60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4000" dirty="0" smtClean="0">
                <a:solidFill>
                  <a:srgbClr val="CC0000"/>
                </a:solidFill>
                <a:latin typeface="Times New Roman" panose="02020603050405020304" pitchFamily="18" charset="0"/>
                <a:cs typeface="Times New Roman" panose="02020603050405020304" pitchFamily="18" charset="0"/>
              </a:rPr>
              <a:t>W  =   Words</a:t>
            </a:r>
          </a:p>
          <a:p>
            <a:r>
              <a:rPr lang="en-US" sz="4000" dirty="0" smtClean="0">
                <a:solidFill>
                  <a:srgbClr val="00B0F0"/>
                </a:solidFill>
                <a:latin typeface="Times New Roman" panose="02020603050405020304" pitchFamily="18" charset="0"/>
                <a:cs typeface="Times New Roman" panose="02020603050405020304" pitchFamily="18" charset="0"/>
              </a:rPr>
              <a:t>A   =   Actions</a:t>
            </a:r>
          </a:p>
          <a:p>
            <a:r>
              <a:rPr lang="en-US" sz="4000" dirty="0" smtClean="0">
                <a:solidFill>
                  <a:srgbClr val="FF00FF"/>
                </a:solidFill>
                <a:latin typeface="Times New Roman" panose="02020603050405020304" pitchFamily="18" charset="0"/>
                <a:cs typeface="Times New Roman" panose="02020603050405020304" pitchFamily="18" charset="0"/>
              </a:rPr>
              <a:t>T   =   Thoughts</a:t>
            </a:r>
          </a:p>
          <a:p>
            <a:r>
              <a:rPr lang="en-US" sz="4000" dirty="0" smtClean="0">
                <a:solidFill>
                  <a:srgbClr val="2FC12F"/>
                </a:solidFill>
                <a:latin typeface="Times New Roman" panose="02020603050405020304" pitchFamily="18" charset="0"/>
                <a:cs typeface="Times New Roman" panose="02020603050405020304" pitchFamily="18" charset="0"/>
              </a:rPr>
              <a:t>C   =   Character</a:t>
            </a:r>
          </a:p>
          <a:p>
            <a:r>
              <a:rPr lang="en-US" sz="4000" dirty="0" smtClean="0">
                <a:solidFill>
                  <a:srgbClr val="FF0000"/>
                </a:solidFill>
                <a:latin typeface="Times New Roman" panose="02020603050405020304" pitchFamily="18" charset="0"/>
                <a:cs typeface="Times New Roman" panose="02020603050405020304" pitchFamily="18" charset="0"/>
              </a:rPr>
              <a:t>H   =   Heart</a:t>
            </a:r>
            <a:endParaRPr lang="en-US" sz="4000" dirty="0"/>
          </a:p>
        </p:txBody>
      </p:sp>
    </p:spTree>
    <p:extLst>
      <p:ext uri="{BB962C8B-B14F-4D97-AF65-F5344CB8AC3E}">
        <p14:creationId xmlns:p14="http://schemas.microsoft.com/office/powerpoint/2010/main" val="15988002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rgbClr val="CC0000"/>
                </a:solidFill>
                <a:latin typeface="Times New Roman" panose="02020603050405020304" pitchFamily="18" charset="0"/>
                <a:cs typeface="Times New Roman" panose="02020603050405020304" pitchFamily="18" charset="0"/>
              </a:rPr>
              <a:t>The Choice is Yours</a:t>
            </a:r>
            <a:endParaRPr lang="en-US" sz="4800" dirty="0">
              <a:solidFill>
                <a:srgbClr val="CC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z="3600" dirty="0" smtClean="0">
                <a:solidFill>
                  <a:srgbClr val="FF0000"/>
                </a:solidFill>
                <a:latin typeface="Times New Roman" panose="02020603050405020304" pitchFamily="18" charset="0"/>
                <a:cs typeface="Times New Roman" panose="02020603050405020304" pitchFamily="18" charset="0"/>
              </a:rPr>
              <a:t>     “With a Bad Attitude</a:t>
            </a:r>
          </a:p>
          <a:p>
            <a:pPr marL="0" indent="0">
              <a:buNone/>
            </a:pPr>
            <a:r>
              <a:rPr lang="en-US" sz="3600" dirty="0" smtClean="0">
                <a:solidFill>
                  <a:srgbClr val="2FC12F"/>
                </a:solidFill>
                <a:latin typeface="Times New Roman" panose="02020603050405020304" pitchFamily="18" charset="0"/>
                <a:cs typeface="Times New Roman" panose="02020603050405020304" pitchFamily="18" charset="0"/>
              </a:rPr>
              <a:t>     You Can Never have a Positive day”</a:t>
            </a:r>
          </a:p>
          <a:p>
            <a:pPr marL="0" indent="0">
              <a:buNone/>
            </a:pPr>
            <a:r>
              <a:rPr lang="en-US" sz="3600" dirty="0" smtClean="0">
                <a:solidFill>
                  <a:srgbClr val="FF0000"/>
                </a:solidFill>
                <a:latin typeface="Times New Roman" panose="02020603050405020304" pitchFamily="18" charset="0"/>
                <a:cs typeface="Times New Roman" panose="02020603050405020304" pitchFamily="18" charset="0"/>
              </a:rPr>
              <a:t>     “With a Positive Attitude</a:t>
            </a:r>
          </a:p>
          <a:p>
            <a:pPr marL="0" indent="0">
              <a:buNone/>
            </a:pPr>
            <a:r>
              <a:rPr lang="en-US" sz="3600" dirty="0" smtClean="0">
                <a:solidFill>
                  <a:srgbClr val="2FC12F"/>
                </a:solidFill>
                <a:latin typeface="Times New Roman" panose="02020603050405020304" pitchFamily="18" charset="0"/>
                <a:cs typeface="Times New Roman" panose="02020603050405020304" pitchFamily="18" charset="0"/>
              </a:rPr>
              <a:t>     You Can never have a Bad day”</a:t>
            </a:r>
            <a:endParaRPr lang="en-US" sz="3600" dirty="0">
              <a:solidFill>
                <a:srgbClr val="2FC12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44235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4000" dirty="0" smtClean="0">
                <a:latin typeface="Times New Roman" panose="02020603050405020304" pitchFamily="18" charset="0"/>
                <a:cs typeface="Times New Roman" panose="02020603050405020304" pitchFamily="18" charset="0"/>
              </a:rPr>
              <a:t>        </a:t>
            </a:r>
            <a:r>
              <a:rPr lang="en-US" sz="3600" b="1" dirty="0" smtClean="0">
                <a:solidFill>
                  <a:srgbClr val="C00000"/>
                </a:solidFill>
                <a:latin typeface="Times New Roman" panose="02020603050405020304" pitchFamily="18" charset="0"/>
                <a:cs typeface="Times New Roman" panose="02020603050405020304" pitchFamily="18" charset="0"/>
              </a:rPr>
              <a:t>“Keep your Face </a:t>
            </a:r>
          </a:p>
          <a:p>
            <a:pPr marL="0" indent="0">
              <a:buNone/>
            </a:pPr>
            <a:r>
              <a:rPr lang="en-US" sz="3600" b="1" dirty="0" smtClean="0">
                <a:solidFill>
                  <a:srgbClr val="C00000"/>
                </a:solidFill>
                <a:latin typeface="Times New Roman" panose="02020603050405020304" pitchFamily="18" charset="0"/>
                <a:cs typeface="Times New Roman" panose="02020603050405020304" pitchFamily="18" charset="0"/>
              </a:rPr>
              <a:t>         Always towards the </a:t>
            </a:r>
            <a:r>
              <a:rPr lang="en-US" sz="3600" b="1" dirty="0" smtClean="0">
                <a:solidFill>
                  <a:srgbClr val="FFC000"/>
                </a:solidFill>
                <a:latin typeface="Times New Roman" panose="02020603050405020304" pitchFamily="18" charset="0"/>
                <a:cs typeface="Times New Roman" panose="02020603050405020304" pitchFamily="18" charset="0"/>
              </a:rPr>
              <a:t>Sunshine</a:t>
            </a:r>
            <a:r>
              <a:rPr lang="en-US" sz="3600" b="1" dirty="0" smtClean="0">
                <a:latin typeface="Times New Roman" panose="02020603050405020304" pitchFamily="18" charset="0"/>
                <a:cs typeface="Times New Roman" panose="02020603050405020304" pitchFamily="18" charset="0"/>
              </a:rPr>
              <a:t> </a:t>
            </a:r>
            <a:r>
              <a:rPr lang="en-US" sz="3600" b="1" dirty="0" smtClean="0">
                <a:solidFill>
                  <a:srgbClr val="C00000"/>
                </a:solidFill>
                <a:latin typeface="Times New Roman" panose="02020603050405020304" pitchFamily="18" charset="0"/>
                <a:cs typeface="Times New Roman" panose="02020603050405020304" pitchFamily="18" charset="0"/>
              </a:rPr>
              <a:t>and</a:t>
            </a:r>
            <a:r>
              <a:rPr lang="en-US" sz="3600" b="1" dirty="0" smtClean="0">
                <a:solidFill>
                  <a:srgbClr val="E34607"/>
                </a:solidFill>
                <a:latin typeface="Times New Roman" panose="02020603050405020304" pitchFamily="18" charset="0"/>
                <a:cs typeface="Times New Roman" panose="02020603050405020304" pitchFamily="18" charset="0"/>
              </a:rPr>
              <a:t> </a:t>
            </a:r>
          </a:p>
          <a:p>
            <a:pPr marL="0" indent="0">
              <a:buNone/>
            </a:pPr>
            <a:r>
              <a:rPr lang="en-US" sz="3600" b="1" dirty="0" smtClean="0">
                <a:latin typeface="Times New Roman" panose="02020603050405020304" pitchFamily="18" charset="0"/>
                <a:cs typeface="Times New Roman" panose="02020603050405020304" pitchFamily="18" charset="0"/>
              </a:rPr>
              <a:t>         </a:t>
            </a:r>
            <a:r>
              <a:rPr lang="en-US" sz="3600" b="1" dirty="0" smtClean="0">
                <a:solidFill>
                  <a:srgbClr val="002060"/>
                </a:solidFill>
                <a:latin typeface="Times New Roman" panose="02020603050405020304" pitchFamily="18" charset="0"/>
                <a:cs typeface="Times New Roman" panose="02020603050405020304" pitchFamily="18" charset="0"/>
              </a:rPr>
              <a:t>Shadows</a:t>
            </a:r>
            <a:r>
              <a:rPr lang="en-US" sz="3600" b="1" dirty="0" smtClean="0">
                <a:solidFill>
                  <a:srgbClr val="FF00FF"/>
                </a:solidFill>
                <a:latin typeface="Times New Roman" panose="02020603050405020304" pitchFamily="18" charset="0"/>
                <a:cs typeface="Times New Roman" panose="02020603050405020304" pitchFamily="18" charset="0"/>
              </a:rPr>
              <a:t> </a:t>
            </a:r>
            <a:r>
              <a:rPr lang="en-US" sz="3600" b="1" dirty="0" smtClean="0">
                <a:solidFill>
                  <a:srgbClr val="C00000"/>
                </a:solidFill>
                <a:latin typeface="Times New Roman" panose="02020603050405020304" pitchFamily="18" charset="0"/>
                <a:cs typeface="Times New Roman" panose="02020603050405020304" pitchFamily="18" charset="0"/>
              </a:rPr>
              <a:t>will fall Behind you”</a:t>
            </a:r>
          </a:p>
          <a:p>
            <a:pPr marL="0" indent="0">
              <a:buNone/>
            </a:pPr>
            <a:r>
              <a:rPr lang="en-US" sz="4000" dirty="0" smtClean="0">
                <a:solidFill>
                  <a:srgbClr val="FF00FF"/>
                </a:solidFill>
                <a:latin typeface="Times New Roman" panose="02020603050405020304" pitchFamily="18" charset="0"/>
                <a:cs typeface="Times New Roman" panose="02020603050405020304" pitchFamily="18" charset="0"/>
              </a:rPr>
              <a:t>   </a:t>
            </a:r>
            <a:r>
              <a:rPr lang="en-US" sz="3600" b="1" dirty="0" smtClean="0">
                <a:solidFill>
                  <a:srgbClr val="2FC12F"/>
                </a:solidFill>
                <a:latin typeface="Times New Roman" panose="02020603050405020304" pitchFamily="18" charset="0"/>
                <a:cs typeface="Times New Roman" panose="02020603050405020304" pitchFamily="18" charset="0"/>
              </a:rPr>
              <a:t>‘All the best for your bright future’</a:t>
            </a:r>
          </a:p>
          <a:p>
            <a:pPr marL="0" indent="0">
              <a:buNone/>
            </a:pPr>
            <a:r>
              <a:rPr lang="en-US" sz="4000" dirty="0">
                <a:solidFill>
                  <a:srgbClr val="00B0F0"/>
                </a:solidFill>
                <a:latin typeface="Times New Roman" panose="02020603050405020304" pitchFamily="18" charset="0"/>
                <a:cs typeface="Times New Roman" panose="02020603050405020304" pitchFamily="18" charset="0"/>
              </a:rPr>
              <a:t> </a:t>
            </a:r>
            <a:r>
              <a:rPr lang="en-US" sz="4000" dirty="0" smtClean="0">
                <a:solidFill>
                  <a:srgbClr val="00B0F0"/>
                </a:solidFill>
                <a:latin typeface="Times New Roman" panose="02020603050405020304" pitchFamily="18" charset="0"/>
                <a:cs typeface="Times New Roman" panose="02020603050405020304" pitchFamily="18" charset="0"/>
              </a:rPr>
              <a:t>                          </a:t>
            </a:r>
            <a:r>
              <a:rPr lang="en-US" sz="3200" b="1" dirty="0" smtClean="0">
                <a:solidFill>
                  <a:srgbClr val="00B0F0"/>
                </a:solidFill>
                <a:latin typeface="Times New Roman" panose="02020603050405020304" pitchFamily="18" charset="0"/>
                <a:cs typeface="Times New Roman" panose="02020603050405020304" pitchFamily="18" charset="0"/>
              </a:rPr>
              <a:t>--- Positive Attitude ---</a:t>
            </a:r>
            <a:endParaRPr lang="en-US" sz="3200" b="1"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50392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B0F0"/>
                </a:solidFill>
                <a:latin typeface="Times New Roman" panose="02020603050405020304" pitchFamily="18" charset="0"/>
                <a:cs typeface="Times New Roman" panose="02020603050405020304" pitchFamily="18" charset="0"/>
              </a:rPr>
              <a:t/>
            </a:r>
            <a:br>
              <a:rPr lang="en-US" dirty="0">
                <a:solidFill>
                  <a:srgbClr val="00B0F0"/>
                </a:solidFill>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p:txBody>
          <a:bodyPr>
            <a:normAutofit fontScale="47500" lnSpcReduction="20000"/>
          </a:bodyPr>
          <a:lstStyle/>
          <a:p>
            <a:endParaRPr lang="en-US" dirty="0" smtClean="0"/>
          </a:p>
          <a:p>
            <a:endParaRPr lang="en-US" dirty="0" smtClean="0"/>
          </a:p>
          <a:p>
            <a:pPr marL="0" indent="0">
              <a:buNone/>
            </a:pPr>
            <a:r>
              <a:rPr lang="en-US" dirty="0" smtClean="0"/>
              <a:t>                                     </a:t>
            </a:r>
            <a:r>
              <a:rPr lang="en-US" sz="15200" dirty="0" smtClean="0">
                <a:solidFill>
                  <a:srgbClr val="00B0F0"/>
                </a:solidFill>
                <a:latin typeface="Times New Roman" panose="02020603050405020304" pitchFamily="18" charset="0"/>
                <a:cs typeface="Times New Roman" panose="02020603050405020304" pitchFamily="18" charset="0"/>
              </a:rPr>
              <a:t>THANK YOU</a:t>
            </a:r>
          </a:p>
          <a:p>
            <a:pPr marL="0" indent="0" algn="ctr">
              <a:buNone/>
            </a:pPr>
            <a:endParaRPr lang="en-US" sz="4200" dirty="0" smtClean="0">
              <a:solidFill>
                <a:srgbClr val="CC0000"/>
              </a:solidFill>
              <a:latin typeface="Times New Roman" panose="02020603050405020304" pitchFamily="18" charset="0"/>
              <a:cs typeface="Times New Roman" panose="02020603050405020304" pitchFamily="18" charset="0"/>
            </a:endParaRPr>
          </a:p>
          <a:p>
            <a:pPr marL="0" indent="0" algn="ctr">
              <a:buNone/>
            </a:pPr>
            <a:r>
              <a:rPr lang="en-US" sz="4200" dirty="0" smtClean="0">
                <a:solidFill>
                  <a:srgbClr val="CC0000"/>
                </a:solidFill>
                <a:latin typeface="Times New Roman" panose="02020603050405020304" pitchFamily="18" charset="0"/>
                <a:cs typeface="Times New Roman" panose="02020603050405020304" pitchFamily="18" charset="0"/>
              </a:rPr>
              <a:t>                                                             </a:t>
            </a:r>
            <a:r>
              <a:rPr lang="en-US" sz="5100" b="1" dirty="0" smtClean="0">
                <a:solidFill>
                  <a:srgbClr val="CC0000"/>
                </a:solidFill>
                <a:latin typeface="Times New Roman" panose="02020603050405020304" pitchFamily="18" charset="0"/>
                <a:cs typeface="Times New Roman" panose="02020603050405020304" pitchFamily="18" charset="0"/>
              </a:rPr>
              <a:t>Dr. T. Sivasakthi </a:t>
            </a:r>
            <a:r>
              <a:rPr lang="en-US" sz="5100" b="1" dirty="0" err="1" smtClean="0">
                <a:solidFill>
                  <a:srgbClr val="CC0000"/>
                </a:solidFill>
                <a:latin typeface="Times New Roman" panose="02020603050405020304" pitchFamily="18" charset="0"/>
                <a:cs typeface="Times New Roman" panose="02020603050405020304" pitchFamily="18" charset="0"/>
              </a:rPr>
              <a:t>Rajammal</a:t>
            </a:r>
            <a:r>
              <a:rPr lang="en-US" sz="5100" b="1" dirty="0" smtClean="0">
                <a:solidFill>
                  <a:srgbClr val="CC0000"/>
                </a:solidFill>
                <a:latin typeface="Times New Roman" panose="02020603050405020304" pitchFamily="18" charset="0"/>
                <a:cs typeface="Times New Roman" panose="02020603050405020304" pitchFamily="18" charset="0"/>
              </a:rPr>
              <a:t>,</a:t>
            </a:r>
          </a:p>
          <a:p>
            <a:pPr marL="0" indent="0" algn="ctr">
              <a:buNone/>
            </a:pPr>
            <a:r>
              <a:rPr lang="en-US" sz="4200" dirty="0" smtClean="0">
                <a:solidFill>
                  <a:srgbClr val="FF00FF"/>
                </a:solidFill>
                <a:latin typeface="Times New Roman" panose="02020603050405020304" pitchFamily="18" charset="0"/>
                <a:cs typeface="Times New Roman" panose="02020603050405020304" pitchFamily="18" charset="0"/>
              </a:rPr>
              <a:t>                                                            Assistant Professor,</a:t>
            </a:r>
          </a:p>
          <a:p>
            <a:pPr marL="0" indent="0" algn="ctr">
              <a:buNone/>
            </a:pPr>
            <a:r>
              <a:rPr lang="en-US" sz="4200" dirty="0" smtClean="0">
                <a:solidFill>
                  <a:srgbClr val="FF00FF"/>
                </a:solidFill>
                <a:latin typeface="Times New Roman" panose="02020603050405020304" pitchFamily="18" charset="0"/>
                <a:cs typeface="Times New Roman" panose="02020603050405020304" pitchFamily="18" charset="0"/>
              </a:rPr>
              <a:t>                                                                 Department Of Educational Psychology,</a:t>
            </a:r>
          </a:p>
          <a:p>
            <a:pPr marL="0" indent="0" algn="ctr">
              <a:buNone/>
            </a:pPr>
            <a:r>
              <a:rPr lang="en-US" sz="4200" dirty="0" smtClean="0">
                <a:solidFill>
                  <a:srgbClr val="FF00FF"/>
                </a:solidFill>
                <a:latin typeface="Times New Roman" panose="02020603050405020304" pitchFamily="18" charset="0"/>
                <a:cs typeface="Times New Roman" panose="02020603050405020304" pitchFamily="18" charset="0"/>
              </a:rPr>
              <a:t>                                                                Tamil Nadu Teachers Education University, </a:t>
            </a:r>
          </a:p>
          <a:p>
            <a:pPr marL="0" indent="0" algn="ctr">
              <a:buNone/>
            </a:pPr>
            <a:r>
              <a:rPr lang="en-US" sz="4200" dirty="0" smtClean="0">
                <a:solidFill>
                  <a:srgbClr val="FF00FF"/>
                </a:solidFill>
                <a:latin typeface="Times New Roman" panose="02020603050405020304" pitchFamily="18" charset="0"/>
                <a:cs typeface="Times New Roman" panose="02020603050405020304" pitchFamily="18" charset="0"/>
              </a:rPr>
              <a:t>                                                            Chennai – 97.</a:t>
            </a:r>
          </a:p>
          <a:p>
            <a:pPr marL="0" indent="0">
              <a:buNone/>
            </a:pPr>
            <a:endParaRPr lang="en-US" sz="7200"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0082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sz="3200" dirty="0" smtClean="0">
                <a:latin typeface="Times New Roman" panose="02020603050405020304" pitchFamily="18" charset="0"/>
                <a:cs typeface="Times New Roman" panose="02020603050405020304" pitchFamily="18" charset="0"/>
              </a:rPr>
              <a:t>If you think </a:t>
            </a:r>
            <a:r>
              <a:rPr lang="en-US" sz="3200" dirty="0" smtClean="0">
                <a:solidFill>
                  <a:srgbClr val="FF0000"/>
                </a:solidFill>
                <a:latin typeface="Times New Roman" panose="02020603050405020304" pitchFamily="18" charset="0"/>
                <a:cs typeface="Times New Roman" panose="02020603050405020304" pitchFamily="18" charset="0"/>
              </a:rPr>
              <a:t>you can,</a:t>
            </a:r>
          </a:p>
          <a:p>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you’re right</a:t>
            </a:r>
            <a:endParaRPr lang="en-US" sz="3200" dirty="0">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                 If you think </a:t>
            </a:r>
            <a:r>
              <a:rPr lang="en-US" sz="3200" dirty="0" smtClean="0">
                <a:solidFill>
                  <a:srgbClr val="FF0000"/>
                </a:solidFill>
                <a:latin typeface="Times New Roman" panose="02020603050405020304" pitchFamily="18" charset="0"/>
                <a:cs typeface="Times New Roman" panose="02020603050405020304" pitchFamily="18" charset="0"/>
              </a:rPr>
              <a:t>you can’t,</a:t>
            </a:r>
          </a:p>
          <a:p>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you’re right again</a:t>
            </a:r>
            <a:endParaRPr lang="en-US" sz="3200" dirty="0">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                 Yes,</a:t>
            </a:r>
          </a:p>
          <a:p>
            <a:r>
              <a:rPr lang="en-US" sz="3200" dirty="0" smtClean="0">
                <a:solidFill>
                  <a:srgbClr val="FF0000"/>
                </a:solidFill>
                <a:latin typeface="Times New Roman" panose="02020603050405020304" pitchFamily="18" charset="0"/>
                <a:cs typeface="Times New Roman" panose="02020603050405020304" pitchFamily="18" charset="0"/>
              </a:rPr>
              <a:t>                      It is all a matter of attitude.</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6197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400" dirty="0" smtClean="0">
                <a:latin typeface="Times New Roman" panose="02020603050405020304" pitchFamily="18" charset="0"/>
                <a:cs typeface="Times New Roman" panose="02020603050405020304" pitchFamily="18" charset="0"/>
              </a:rPr>
              <a:t>      The Positive thinker </a:t>
            </a:r>
          </a:p>
          <a:p>
            <a:r>
              <a:rPr lang="en-US" sz="4400" dirty="0">
                <a:latin typeface="Times New Roman" panose="02020603050405020304" pitchFamily="18" charset="0"/>
                <a:cs typeface="Times New Roman" panose="02020603050405020304" pitchFamily="18" charset="0"/>
              </a:rPr>
              <a:t> </a:t>
            </a:r>
            <a:r>
              <a:rPr lang="en-US" sz="4400" dirty="0" smtClean="0">
                <a:latin typeface="Times New Roman" panose="02020603050405020304" pitchFamily="18" charset="0"/>
                <a:cs typeface="Times New Roman" panose="02020603050405020304" pitchFamily="18" charset="0"/>
              </a:rPr>
              <a:t>         sees the </a:t>
            </a:r>
            <a:r>
              <a:rPr lang="en-US" sz="4400" dirty="0" smtClean="0">
                <a:solidFill>
                  <a:srgbClr val="FF00FF"/>
                </a:solidFill>
                <a:latin typeface="Times New Roman" panose="02020603050405020304" pitchFamily="18" charset="0"/>
                <a:cs typeface="Times New Roman" panose="02020603050405020304" pitchFamily="18" charset="0"/>
              </a:rPr>
              <a:t>Invisible,</a:t>
            </a:r>
          </a:p>
          <a:p>
            <a:r>
              <a:rPr lang="en-US" sz="4400" dirty="0" smtClean="0">
                <a:latin typeface="Times New Roman" panose="02020603050405020304" pitchFamily="18" charset="0"/>
                <a:cs typeface="Times New Roman" panose="02020603050405020304" pitchFamily="18" charset="0"/>
              </a:rPr>
              <a:t>      feels the </a:t>
            </a:r>
            <a:r>
              <a:rPr lang="en-US" sz="4400" dirty="0" smtClean="0">
                <a:solidFill>
                  <a:srgbClr val="FF00FF"/>
                </a:solidFill>
                <a:latin typeface="Times New Roman" panose="02020603050405020304" pitchFamily="18" charset="0"/>
                <a:cs typeface="Times New Roman" panose="02020603050405020304" pitchFamily="18" charset="0"/>
              </a:rPr>
              <a:t>Intangible,</a:t>
            </a:r>
            <a:r>
              <a:rPr lang="en-US" sz="4400" dirty="0" smtClean="0">
                <a:latin typeface="Times New Roman" panose="02020603050405020304" pitchFamily="18" charset="0"/>
                <a:cs typeface="Times New Roman" panose="02020603050405020304" pitchFamily="18" charset="0"/>
              </a:rPr>
              <a:t> and </a:t>
            </a:r>
          </a:p>
          <a:p>
            <a:r>
              <a:rPr lang="en-US" sz="4400" dirty="0" smtClean="0">
                <a:latin typeface="Times New Roman" panose="02020603050405020304" pitchFamily="18" charset="0"/>
                <a:cs typeface="Times New Roman" panose="02020603050405020304" pitchFamily="18" charset="0"/>
              </a:rPr>
              <a:t>      achieves the </a:t>
            </a:r>
            <a:r>
              <a:rPr lang="en-US" sz="4400" dirty="0" smtClean="0">
                <a:solidFill>
                  <a:srgbClr val="FF00FF"/>
                </a:solidFill>
                <a:latin typeface="Times New Roman" panose="02020603050405020304" pitchFamily="18" charset="0"/>
                <a:cs typeface="Times New Roman" panose="02020603050405020304" pitchFamily="18" charset="0"/>
              </a:rPr>
              <a:t>Impossible</a:t>
            </a:r>
            <a:endParaRPr lang="en-US" sz="4400" dirty="0">
              <a:solidFill>
                <a:srgbClr val="FF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5464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a:t>
            </a:r>
            <a:r>
              <a:rPr lang="en-US" sz="4800" b="1" dirty="0">
                <a:solidFill>
                  <a:srgbClr val="00B0F0"/>
                </a:solidFill>
                <a:latin typeface="Times New Roman" panose="02020603050405020304" pitchFamily="18" charset="0"/>
                <a:cs typeface="Times New Roman" panose="02020603050405020304" pitchFamily="18" charset="0"/>
              </a:rPr>
              <a:t>Positive </a:t>
            </a:r>
            <a:r>
              <a:rPr lang="en-US" sz="4800" b="1" dirty="0" smtClean="0">
                <a:solidFill>
                  <a:srgbClr val="00B0F0"/>
                </a:solidFill>
                <a:latin typeface="Times New Roman" panose="02020603050405020304" pitchFamily="18" charset="0"/>
                <a:cs typeface="Times New Roman" panose="02020603050405020304" pitchFamily="18" charset="0"/>
              </a:rPr>
              <a:t>Attitude</a:t>
            </a:r>
            <a:endParaRPr lang="en-US" sz="4800"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gn="just" fontAlgn="base"/>
            <a:r>
              <a:rPr lang="en-US" sz="2400" dirty="0">
                <a:latin typeface="Times New Roman" panose="02020603050405020304" pitchFamily="18" charset="0"/>
                <a:cs typeface="Times New Roman" panose="02020603050405020304" pitchFamily="18" charset="0"/>
              </a:rPr>
              <a:t>A positive attitude helps you cope more easily with the daily affairs of life. It brings optimism into your life, and makes it easier to avoid worries and negative thinking. If you adopt it as a way of life, it would bring constructive changes into your life, and makes them happier, brighter and more successful.</a:t>
            </a:r>
          </a:p>
          <a:p>
            <a:pPr algn="just" fontAlgn="base"/>
            <a:r>
              <a:rPr lang="en-US" sz="2400" dirty="0">
                <a:latin typeface="Times New Roman" panose="02020603050405020304" pitchFamily="18" charset="0"/>
                <a:cs typeface="Times New Roman" panose="02020603050405020304" pitchFamily="18" charset="0"/>
              </a:rPr>
              <a:t>With a positive attitude you see the bright side of life, become optimistic, and expect the best to happen. It is certainly a state of mind that is well worth developing.</a:t>
            </a: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25352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rgbClr val="CC0000"/>
                </a:solidFill>
                <a:latin typeface="Times New Roman" panose="02020603050405020304" pitchFamily="18" charset="0"/>
                <a:cs typeface="Times New Roman" panose="02020603050405020304" pitchFamily="18" charset="0"/>
              </a:rPr>
              <a:t>Why Positive Attitude</a:t>
            </a:r>
            <a:endParaRPr lang="en-US" sz="4800" dirty="0">
              <a:solidFill>
                <a:srgbClr val="CC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800" dirty="0" smtClean="0">
                <a:solidFill>
                  <a:srgbClr val="0070C0"/>
                </a:solidFill>
                <a:latin typeface="Times New Roman" panose="02020603050405020304" pitchFamily="18" charset="0"/>
                <a:cs typeface="Times New Roman" panose="02020603050405020304" pitchFamily="18" charset="0"/>
              </a:rPr>
              <a:t>If you are mainly positive, you will be focused on good things, happy thoughts, and successful outcomes.</a:t>
            </a:r>
          </a:p>
          <a:p>
            <a:r>
              <a:rPr lang="en-US" sz="2800" dirty="0" smtClean="0">
                <a:solidFill>
                  <a:srgbClr val="00B050"/>
                </a:solidFill>
                <a:latin typeface="Times New Roman" panose="02020603050405020304" pitchFamily="18" charset="0"/>
                <a:cs typeface="Times New Roman" panose="02020603050405020304" pitchFamily="18" charset="0"/>
              </a:rPr>
              <a:t>Otherwise –</a:t>
            </a:r>
          </a:p>
          <a:p>
            <a:r>
              <a:rPr lang="en-US" sz="2800" dirty="0" smtClean="0">
                <a:solidFill>
                  <a:srgbClr val="E34607"/>
                </a:solidFill>
                <a:latin typeface="Times New Roman" panose="02020603050405020304" pitchFamily="18" charset="0"/>
                <a:cs typeface="Times New Roman" panose="02020603050405020304" pitchFamily="18" charset="0"/>
              </a:rPr>
              <a:t>If you are mainly negative, you will be focusing on bad things, sad thoughts, unsuccessful outcomes and act and behave negatively too.</a:t>
            </a:r>
            <a:endParaRPr lang="en-US" sz="2800" dirty="0">
              <a:solidFill>
                <a:srgbClr val="E34607"/>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958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solidFill>
                  <a:srgbClr val="0070C0"/>
                </a:solidFill>
                <a:latin typeface="Times New Roman" panose="02020603050405020304" pitchFamily="18" charset="0"/>
                <a:cs typeface="Times New Roman" panose="02020603050405020304" pitchFamily="18" charset="0"/>
              </a:rPr>
              <a:t>That is the Way to Develop </a:t>
            </a:r>
            <a:br>
              <a:rPr lang="en-US" dirty="0" smtClean="0">
                <a:solidFill>
                  <a:srgbClr val="0070C0"/>
                </a:solidFill>
                <a:latin typeface="Times New Roman" panose="02020603050405020304" pitchFamily="18" charset="0"/>
                <a:cs typeface="Times New Roman" panose="02020603050405020304" pitchFamily="18" charset="0"/>
              </a:rPr>
            </a:br>
            <a:r>
              <a:rPr lang="en-US" dirty="0">
                <a:solidFill>
                  <a:srgbClr val="0070C0"/>
                </a:solidFill>
                <a:latin typeface="Times New Roman" panose="02020603050405020304" pitchFamily="18" charset="0"/>
                <a:cs typeface="Times New Roman" panose="02020603050405020304" pitchFamily="18" charset="0"/>
              </a:rPr>
              <a:t> </a:t>
            </a:r>
            <a:r>
              <a:rPr lang="en-US" dirty="0" smtClean="0">
                <a:solidFill>
                  <a:srgbClr val="0070C0"/>
                </a:solidFill>
                <a:latin typeface="Times New Roman" panose="02020603050405020304" pitchFamily="18" charset="0"/>
                <a:cs typeface="Times New Roman" panose="02020603050405020304" pitchFamily="18" charset="0"/>
              </a:rPr>
              <a:t>Positive Attitude</a:t>
            </a:r>
            <a:endParaRPr lang="en-US" dirty="0">
              <a:solidFill>
                <a:srgbClr val="0070C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sz="4000" dirty="0" smtClean="0">
                <a:latin typeface="Times New Roman" panose="02020603050405020304" pitchFamily="18" charset="0"/>
                <a:cs typeface="Times New Roman" panose="02020603050405020304" pitchFamily="18" charset="0"/>
              </a:rPr>
              <a:t>    </a:t>
            </a:r>
            <a:r>
              <a:rPr lang="en-US" sz="4000" dirty="0" smtClean="0">
                <a:solidFill>
                  <a:srgbClr val="00B0F0"/>
                </a:solidFill>
                <a:latin typeface="Times New Roman" panose="02020603050405020304" pitchFamily="18" charset="0"/>
                <a:cs typeface="Times New Roman" panose="02020603050405020304" pitchFamily="18" charset="0"/>
              </a:rPr>
              <a:t>Start </a:t>
            </a:r>
            <a:r>
              <a:rPr lang="en-US" sz="4000" dirty="0" smtClean="0">
                <a:latin typeface="Times New Roman" panose="02020603050405020304" pitchFamily="18" charset="0"/>
                <a:cs typeface="Times New Roman" panose="02020603050405020304" pitchFamily="18" charset="0"/>
              </a:rPr>
              <a:t>   the day </a:t>
            </a:r>
            <a:r>
              <a:rPr lang="en-US" sz="4000" dirty="0">
                <a:latin typeface="Times New Roman" panose="02020603050405020304" pitchFamily="18" charset="0"/>
                <a:cs typeface="Times New Roman" panose="02020603050405020304" pitchFamily="18" charset="0"/>
              </a:rPr>
              <a:t>w</a:t>
            </a:r>
            <a:r>
              <a:rPr lang="en-US" sz="4000" dirty="0" smtClean="0">
                <a:latin typeface="Times New Roman" panose="02020603050405020304" pitchFamily="18" charset="0"/>
                <a:cs typeface="Times New Roman" panose="02020603050405020304" pitchFamily="18" charset="0"/>
              </a:rPr>
              <a:t>ith    </a:t>
            </a:r>
            <a:r>
              <a:rPr lang="en-US" sz="4000" dirty="0" smtClean="0">
                <a:solidFill>
                  <a:srgbClr val="FF0000"/>
                </a:solidFill>
                <a:latin typeface="Times New Roman" panose="02020603050405020304" pitchFamily="18" charset="0"/>
                <a:cs typeface="Times New Roman" panose="02020603050405020304" pitchFamily="18" charset="0"/>
              </a:rPr>
              <a:t>Love</a:t>
            </a:r>
          </a:p>
          <a:p>
            <a:r>
              <a:rPr lang="en-US" sz="4000" dirty="0" smtClean="0">
                <a:latin typeface="Times New Roman" panose="02020603050405020304" pitchFamily="18" charset="0"/>
                <a:cs typeface="Times New Roman" panose="02020603050405020304" pitchFamily="18" charset="0"/>
              </a:rPr>
              <a:t>    </a:t>
            </a:r>
            <a:r>
              <a:rPr lang="en-US" sz="4000" dirty="0" smtClean="0">
                <a:solidFill>
                  <a:srgbClr val="00B0F0"/>
                </a:solidFill>
                <a:latin typeface="Times New Roman" panose="02020603050405020304" pitchFamily="18" charset="0"/>
                <a:cs typeface="Times New Roman" panose="02020603050405020304" pitchFamily="18" charset="0"/>
              </a:rPr>
              <a:t>Spend</a:t>
            </a:r>
            <a:r>
              <a:rPr lang="en-US" sz="4000" dirty="0" smtClean="0">
                <a:latin typeface="Times New Roman" panose="02020603050405020304" pitchFamily="18" charset="0"/>
                <a:cs typeface="Times New Roman" panose="02020603050405020304" pitchFamily="18" charset="0"/>
              </a:rPr>
              <a:t>  the day with   </a:t>
            </a:r>
            <a:r>
              <a:rPr lang="en-US" sz="4000" dirty="0" smtClean="0">
                <a:solidFill>
                  <a:srgbClr val="FF0000"/>
                </a:solidFill>
                <a:latin typeface="Times New Roman" panose="02020603050405020304" pitchFamily="18" charset="0"/>
                <a:cs typeface="Times New Roman" panose="02020603050405020304" pitchFamily="18" charset="0"/>
              </a:rPr>
              <a:t>Love</a:t>
            </a:r>
          </a:p>
          <a:p>
            <a:r>
              <a:rPr lang="en-US" sz="4000" dirty="0" smtClean="0">
                <a:latin typeface="Times New Roman" panose="02020603050405020304" pitchFamily="18" charset="0"/>
                <a:cs typeface="Times New Roman" panose="02020603050405020304" pitchFamily="18" charset="0"/>
              </a:rPr>
              <a:t>    </a:t>
            </a:r>
            <a:r>
              <a:rPr lang="en-US" sz="4000" dirty="0" smtClean="0">
                <a:solidFill>
                  <a:srgbClr val="00B0F0"/>
                </a:solidFill>
                <a:latin typeface="Times New Roman" panose="02020603050405020304" pitchFamily="18" charset="0"/>
                <a:cs typeface="Times New Roman" panose="02020603050405020304" pitchFamily="18" charset="0"/>
              </a:rPr>
              <a:t>Fill  </a:t>
            </a:r>
            <a:r>
              <a:rPr lang="en-US" sz="4000" dirty="0" smtClean="0">
                <a:latin typeface="Times New Roman" panose="02020603050405020304" pitchFamily="18" charset="0"/>
                <a:cs typeface="Times New Roman" panose="02020603050405020304" pitchFamily="18" charset="0"/>
              </a:rPr>
              <a:t>     the day with   </a:t>
            </a:r>
            <a:r>
              <a:rPr lang="en-US" sz="4000" dirty="0" smtClean="0">
                <a:solidFill>
                  <a:srgbClr val="FF0000"/>
                </a:solidFill>
                <a:latin typeface="Times New Roman" panose="02020603050405020304" pitchFamily="18" charset="0"/>
                <a:cs typeface="Times New Roman" panose="02020603050405020304" pitchFamily="18" charset="0"/>
              </a:rPr>
              <a:t>Love</a:t>
            </a:r>
          </a:p>
          <a:p>
            <a:r>
              <a:rPr lang="en-US" sz="4000" dirty="0" smtClean="0">
                <a:latin typeface="Times New Roman" panose="02020603050405020304" pitchFamily="18" charset="0"/>
                <a:cs typeface="Times New Roman" panose="02020603050405020304" pitchFamily="18" charset="0"/>
              </a:rPr>
              <a:t>    </a:t>
            </a:r>
            <a:r>
              <a:rPr lang="en-US" sz="4000" dirty="0" smtClean="0">
                <a:solidFill>
                  <a:srgbClr val="00B0F0"/>
                </a:solidFill>
                <a:latin typeface="Times New Roman" panose="02020603050405020304" pitchFamily="18" charset="0"/>
                <a:cs typeface="Times New Roman" panose="02020603050405020304" pitchFamily="18" charset="0"/>
              </a:rPr>
              <a:t>End </a:t>
            </a:r>
            <a:r>
              <a:rPr lang="en-US" sz="4000" dirty="0" smtClean="0">
                <a:latin typeface="Times New Roman" panose="02020603050405020304" pitchFamily="18" charset="0"/>
                <a:cs typeface="Times New Roman" panose="02020603050405020304" pitchFamily="18" charset="0"/>
              </a:rPr>
              <a:t>     the day with   </a:t>
            </a:r>
            <a:r>
              <a:rPr lang="en-US" sz="4000" dirty="0" smtClean="0">
                <a:solidFill>
                  <a:srgbClr val="FF0000"/>
                </a:solidFill>
                <a:latin typeface="Times New Roman" panose="02020603050405020304" pitchFamily="18" charset="0"/>
                <a:cs typeface="Times New Roman" panose="02020603050405020304" pitchFamily="18" charset="0"/>
              </a:rPr>
              <a:t>Love</a:t>
            </a:r>
            <a:endParaRPr lang="en-US" sz="4000" dirty="0">
              <a:solidFill>
                <a:srgbClr val="FF0000"/>
              </a:solidFill>
              <a:latin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cs typeface="Times New Roman" panose="02020603050405020304" pitchFamily="18" charset="0"/>
            </a:endParaRPr>
          </a:p>
          <a:p>
            <a:endParaRPr lang="en-US" sz="4000" dirty="0"/>
          </a:p>
          <a:p>
            <a:endParaRPr lang="en-US" dirty="0"/>
          </a:p>
        </p:txBody>
      </p:sp>
    </p:spTree>
    <p:extLst>
      <p:ext uri="{BB962C8B-B14F-4D97-AF65-F5344CB8AC3E}">
        <p14:creationId xmlns:p14="http://schemas.microsoft.com/office/powerpoint/2010/main" val="1275166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Positive attitude manifests in the following ways:</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lvl="0" fontAlgn="base"/>
            <a:r>
              <a:rPr lang="en-US" sz="2800" dirty="0">
                <a:latin typeface="Times New Roman" panose="02020603050405020304" pitchFamily="18" charset="0"/>
                <a:cs typeface="Times New Roman" panose="02020603050405020304" pitchFamily="18" charset="0"/>
              </a:rPr>
              <a:t>Positive thinking.</a:t>
            </a:r>
          </a:p>
          <a:p>
            <a:pPr lvl="0" fontAlgn="base"/>
            <a:r>
              <a:rPr lang="en-US" sz="2800" dirty="0">
                <a:latin typeface="Times New Roman" panose="02020603050405020304" pitchFamily="18" charset="0"/>
                <a:cs typeface="Times New Roman" panose="02020603050405020304" pitchFamily="18" charset="0"/>
              </a:rPr>
              <a:t>Constructive thinking.</a:t>
            </a:r>
          </a:p>
          <a:p>
            <a:pPr lvl="0" fontAlgn="base"/>
            <a:r>
              <a:rPr lang="en-US" sz="2800" dirty="0">
                <a:latin typeface="Times New Roman" panose="02020603050405020304" pitchFamily="18" charset="0"/>
                <a:cs typeface="Times New Roman" panose="02020603050405020304" pitchFamily="18" charset="0"/>
              </a:rPr>
              <a:t>Creative thinking.</a:t>
            </a:r>
          </a:p>
          <a:p>
            <a:pPr lvl="0" fontAlgn="base"/>
            <a:r>
              <a:rPr lang="en-US" sz="2800" dirty="0">
                <a:latin typeface="Times New Roman" panose="02020603050405020304" pitchFamily="18" charset="0"/>
                <a:cs typeface="Times New Roman" panose="02020603050405020304" pitchFamily="18" charset="0"/>
              </a:rPr>
              <a:t>Optimism.</a:t>
            </a:r>
          </a:p>
          <a:p>
            <a:pPr lvl="0" fontAlgn="base"/>
            <a:r>
              <a:rPr lang="en-US" sz="2800" dirty="0">
                <a:latin typeface="Times New Roman" panose="02020603050405020304" pitchFamily="18" charset="0"/>
                <a:cs typeface="Times New Roman" panose="02020603050405020304" pitchFamily="18" charset="0"/>
              </a:rPr>
              <a:t>Motivation and energy to do things and accomplish goals.</a:t>
            </a:r>
          </a:p>
          <a:p>
            <a:pPr lvl="0" fontAlgn="base"/>
            <a:r>
              <a:rPr lang="en-US" sz="2800" dirty="0">
                <a:latin typeface="Times New Roman" panose="02020603050405020304" pitchFamily="18" charset="0"/>
                <a:cs typeface="Times New Roman" panose="02020603050405020304" pitchFamily="18" charset="0"/>
              </a:rPr>
              <a:t>An attitude of happiness.</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76871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latin typeface="Times New Roman" panose="02020603050405020304" pitchFamily="18" charset="0"/>
                <a:cs typeface="Times New Roman" panose="02020603050405020304" pitchFamily="18" charset="0"/>
              </a:rPr>
              <a:t>A positive frame of mind can help you in many ways, such as:</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lvl="0" fontAlgn="base"/>
            <a:r>
              <a:rPr lang="en-US" sz="2000" dirty="0">
                <a:latin typeface="Times New Roman" panose="02020603050405020304" pitchFamily="18" charset="0"/>
                <a:cs typeface="Times New Roman" panose="02020603050405020304" pitchFamily="18" charset="0"/>
              </a:rPr>
              <a:t>Expecting success and not failure.</a:t>
            </a:r>
          </a:p>
          <a:p>
            <a:pPr lvl="0" fontAlgn="base"/>
            <a:r>
              <a:rPr lang="en-US" sz="2000" dirty="0">
                <a:latin typeface="Times New Roman" panose="02020603050405020304" pitchFamily="18" charset="0"/>
                <a:cs typeface="Times New Roman" panose="02020603050405020304" pitchFamily="18" charset="0"/>
              </a:rPr>
              <a:t>Making you feel inspired.</a:t>
            </a:r>
          </a:p>
          <a:p>
            <a:pPr lvl="0" fontAlgn="base"/>
            <a:r>
              <a:rPr lang="en-US" sz="2000" dirty="0">
                <a:latin typeface="Times New Roman" panose="02020603050405020304" pitchFamily="18" charset="0"/>
                <a:cs typeface="Times New Roman" panose="02020603050405020304" pitchFamily="18" charset="0"/>
              </a:rPr>
              <a:t>It gives you the strength not to give up, if you encounter obstacles on your way.</a:t>
            </a:r>
          </a:p>
          <a:p>
            <a:pPr lvl="0" fontAlgn="base"/>
            <a:r>
              <a:rPr lang="en-US" sz="2000" dirty="0">
                <a:latin typeface="Times New Roman" panose="02020603050405020304" pitchFamily="18" charset="0"/>
                <a:cs typeface="Times New Roman" panose="02020603050405020304" pitchFamily="18" charset="0"/>
              </a:rPr>
              <a:t>It makes you look at failure and problems as blessings in disguise.</a:t>
            </a:r>
          </a:p>
          <a:p>
            <a:pPr lvl="0" fontAlgn="base"/>
            <a:r>
              <a:rPr lang="en-US" sz="2000" dirty="0">
                <a:latin typeface="Times New Roman" panose="02020603050405020304" pitchFamily="18" charset="0"/>
                <a:cs typeface="Times New Roman" panose="02020603050405020304" pitchFamily="18" charset="0"/>
              </a:rPr>
              <a:t>Believing in yourself and in your abilities.&gt;</a:t>
            </a:r>
          </a:p>
          <a:p>
            <a:pPr lvl="0" fontAlgn="base"/>
            <a:r>
              <a:rPr lang="en-US" sz="2000" dirty="0">
                <a:latin typeface="Times New Roman" panose="02020603050405020304" pitchFamily="18" charset="0"/>
                <a:cs typeface="Times New Roman" panose="02020603050405020304" pitchFamily="18" charset="0"/>
              </a:rPr>
              <a:t>Enables you to show self-esteem and confidence.</a:t>
            </a:r>
          </a:p>
          <a:p>
            <a:pPr lvl="0" fontAlgn="base"/>
            <a:r>
              <a:rPr lang="en-US" sz="2000" dirty="0">
                <a:latin typeface="Times New Roman" panose="02020603050405020304" pitchFamily="18" charset="0"/>
                <a:cs typeface="Times New Roman" panose="02020603050405020304" pitchFamily="18" charset="0"/>
              </a:rPr>
              <a:t>You look for solutions, instead of dwelling on problems.</a:t>
            </a:r>
          </a:p>
          <a:p>
            <a:pPr lvl="0" fontAlgn="base"/>
            <a:r>
              <a:rPr lang="en-US" sz="2000" dirty="0">
                <a:latin typeface="Times New Roman" panose="02020603050405020304" pitchFamily="18" charset="0"/>
                <a:cs typeface="Times New Roman" panose="02020603050405020304" pitchFamily="18" charset="0"/>
              </a:rPr>
              <a:t>You see and recognize opportunities.</a:t>
            </a: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6994859"/>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457</TotalTime>
  <Words>972</Words>
  <Application>Microsoft Office PowerPoint</Application>
  <PresentationFormat>Widescreen</PresentationFormat>
  <Paragraphs>165</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Century Gothic</vt:lpstr>
      <vt:lpstr>Times New Roman</vt:lpstr>
      <vt:lpstr>Wingdings 3</vt:lpstr>
      <vt:lpstr>Wisp</vt:lpstr>
      <vt:lpstr>ROLE OF TEACHERS IN PROMOTING POSITIVE ATTITUDES AMONG STUDENTS </vt:lpstr>
      <vt:lpstr>Attitude</vt:lpstr>
      <vt:lpstr>PowerPoint Presentation</vt:lpstr>
      <vt:lpstr>PowerPoint Presentation</vt:lpstr>
      <vt:lpstr>      Positive Attitude</vt:lpstr>
      <vt:lpstr>Why Positive Attitude</vt:lpstr>
      <vt:lpstr>That is the Way to Develop   Positive Attitude</vt:lpstr>
      <vt:lpstr>Positive attitude manifests in the following ways: </vt:lpstr>
      <vt:lpstr>A positive frame of mind can help you in many ways, such as: </vt:lpstr>
      <vt:lpstr> More Benefits of a Positive Attitude: </vt:lpstr>
      <vt:lpstr>Negative attitude says: you cannot achieve success.  Positive attitude says: You can achieve success. </vt:lpstr>
      <vt:lpstr> I. How to Help Students Develop a       Positive Attitude   </vt:lpstr>
      <vt:lpstr>II. How Students Can Stay       Positive Towards School </vt:lpstr>
      <vt:lpstr>III. Importance of a Positive Attitude for        Students </vt:lpstr>
      <vt:lpstr>IV. Teachers Can Create a Positive Learning        Environment   </vt:lpstr>
      <vt:lpstr>V. Classroom Activities to Develop       Positive Attitudes </vt:lpstr>
      <vt:lpstr>VI. Simple Ways to Keep a Positive Attitude            at Work </vt:lpstr>
      <vt:lpstr>PowerPoint Presentation</vt:lpstr>
      <vt:lpstr>VII. Simple Habits to Grow a Positive                Attitude </vt:lpstr>
      <vt:lpstr>VIII. Simple Ways You Can Build a         Positive Attitude </vt:lpstr>
      <vt:lpstr>BE   SLIM   &amp;  NO  FAT</vt:lpstr>
      <vt:lpstr>Positive WATCH</vt:lpstr>
      <vt:lpstr>The Choice is Yours</vt:lpstr>
      <vt:lpstr>PowerPoint Presentation</vt:lpstr>
      <vt:lpst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TEACHERS IN PROMOTING POSITIVE ATTITUDES AMONG STUDENTS </dc:title>
  <dc:creator>Gopal Alagarswamy</dc:creator>
  <cp:lastModifiedBy>Gopal Alagarswamy</cp:lastModifiedBy>
  <cp:revision>149</cp:revision>
  <dcterms:created xsi:type="dcterms:W3CDTF">2020-06-06T17:31:17Z</dcterms:created>
  <dcterms:modified xsi:type="dcterms:W3CDTF">2020-06-26T17:24:12Z</dcterms:modified>
</cp:coreProperties>
</file>